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d483c6b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d483c6b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5d483c6b3d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5d483c6b3d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d483c6b3d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d483c6b3d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d483c6b3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d483c6b3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d483c6b3d_2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d483c6b3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4654314f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4654314f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4654314f7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4654314f7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654314f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4654314f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d483c6b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5d483c6b3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d483c6b3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d483c6b3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654314f7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654314f7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reddit.com/r/Bitcoin/comments/2t3vn0/i_cant_send_my_btc_a_triangle_apear_i_use_multibit/"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Bitcoin Tech:</a:t>
            </a:r>
            <a:br>
              <a:rPr lang="en"/>
            </a:br>
            <a:r>
              <a:rPr lang="en"/>
              <a:t>UTXO Deep Dive 🤿</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Host - SimplestBitcoinBook w/ PortlandHODL</a:t>
            </a:r>
            <a:endParaRPr/>
          </a:p>
        </p:txBody>
      </p:sp>
      <p:pic>
        <p:nvPicPr>
          <p:cNvPr id="74" name="Google Shape;74;p13"/>
          <p:cNvPicPr preferRelativeResize="0"/>
          <p:nvPr/>
        </p:nvPicPr>
        <p:blipFill>
          <a:blip r:embed="rId3">
            <a:alphaModFix/>
          </a:blip>
          <a:stretch>
            <a:fillRect/>
          </a:stretch>
        </p:blipFill>
        <p:spPr>
          <a:xfrm>
            <a:off x="193775" y="630225"/>
            <a:ext cx="2085466" cy="20854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243890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(Unspendable)TXOs </a:t>
            </a:r>
            <a:endParaRPr/>
          </a:p>
        </p:txBody>
      </p:sp>
      <p:sp>
        <p:nvSpPr>
          <p:cNvPr id="200" name="Google Shape;200;p22"/>
          <p:cNvSpPr txBox="1"/>
          <p:nvPr/>
        </p:nvSpPr>
        <p:spPr>
          <a:xfrm>
            <a:off x="2780900" y="1096525"/>
            <a:ext cx="65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Just a bit of bitcoin history. </a:t>
            </a:r>
            <a:endParaRPr>
              <a:latin typeface="Lato"/>
              <a:ea typeface="Lato"/>
              <a:cs typeface="Lato"/>
              <a:sym typeface="Lato"/>
            </a:endParaRPr>
          </a:p>
        </p:txBody>
      </p:sp>
      <p:sp>
        <p:nvSpPr>
          <p:cNvPr id="201" name="Google Shape;201;p22"/>
          <p:cNvSpPr txBox="1"/>
          <p:nvPr/>
        </p:nvSpPr>
        <p:spPr>
          <a:xfrm>
            <a:off x="2460600" y="1484650"/>
            <a:ext cx="6206100" cy="281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coinbase reward of the genesis block is an unspendable UTXO This is 50BTC</a:t>
            </a:r>
            <a:br>
              <a:rPr lang="en">
                <a:latin typeface="Lato"/>
                <a:ea typeface="Lato"/>
                <a:cs typeface="Lato"/>
                <a:sym typeface="Lato"/>
              </a:rPr>
            </a:br>
            <a:r>
              <a:rPr lang="en" sz="1000">
                <a:latin typeface="Lato"/>
                <a:ea typeface="Lato"/>
                <a:cs typeface="Lato"/>
                <a:sym typeface="Lato"/>
              </a:rPr>
              <a:t>“4a5e1e4baab89f3a32518a88c31bc87f618f76673e2cc77ab2127b7afdeda33b” </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All inputs(UTXOs) to address “1FYMZEHnszCHKTBdFZ2DLrUuk3dGwYKQxh” ~3.72BTC</a:t>
            </a:r>
            <a:endParaRPr sz="1300">
              <a:latin typeface="Lato"/>
              <a:ea typeface="Lato"/>
              <a:cs typeface="Lato"/>
              <a:sym typeface="Lato"/>
            </a:endParaRPr>
          </a:p>
          <a:p>
            <a:pPr indent="0" lvl="0" marL="457200" rtl="0" algn="l">
              <a:spcBef>
                <a:spcPts val="0"/>
              </a:spcBef>
              <a:spcAft>
                <a:spcPts val="0"/>
              </a:spcAft>
              <a:buNone/>
            </a:pPr>
            <a:r>
              <a:t/>
            </a:r>
            <a:endParaRPr sz="1300">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Address generated with invalid exponents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Inputs are completely unspendable, ‘invalid’, not just burned to an address that doesn’t have a known key.</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u="sng">
                <a:solidFill>
                  <a:schemeClr val="hlink"/>
                </a:solidFill>
                <a:latin typeface="Lato"/>
                <a:ea typeface="Lato"/>
                <a:cs typeface="Lato"/>
                <a:sym typeface="Lato"/>
                <a:hlinkClick r:id="rId3"/>
              </a:rPr>
              <a:t>https://www.reddit.com/r/Bitcoin/comments/2t3vn0/i_cant_send_my_btc_a_triangle_apear_i_use_multibit/</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Mathematically</a:t>
            </a:r>
            <a:r>
              <a:rPr lang="en">
                <a:latin typeface="Lato"/>
                <a:ea typeface="Lato"/>
                <a:cs typeface="Lato"/>
                <a:sym typeface="Lato"/>
              </a:rPr>
              <a:t> impossible to spend.</a:t>
            </a:r>
            <a:endParaRPr>
              <a:latin typeface="Lato"/>
              <a:ea typeface="Lato"/>
              <a:cs typeface="Lato"/>
              <a:sym typeface="Lato"/>
            </a:endParaRPr>
          </a:p>
        </p:txBody>
      </p:sp>
      <p:pic>
        <p:nvPicPr>
          <p:cNvPr id="202" name="Google Shape;202;p22"/>
          <p:cNvPicPr preferRelativeResize="0"/>
          <p:nvPr/>
        </p:nvPicPr>
        <p:blipFill>
          <a:blip r:embed="rId4">
            <a:alphaModFix/>
          </a:blip>
          <a:stretch>
            <a:fillRect/>
          </a:stretch>
        </p:blipFill>
        <p:spPr>
          <a:xfrm>
            <a:off x="283100" y="1295775"/>
            <a:ext cx="2155800" cy="2155800"/>
          </a:xfrm>
          <a:prstGeom prst="rect">
            <a:avLst/>
          </a:prstGeom>
          <a:noFill/>
          <a:ln>
            <a:noFill/>
          </a:ln>
        </p:spPr>
      </p:pic>
      <p:sp>
        <p:nvSpPr>
          <p:cNvPr id="203" name="Google Shape;203;p22"/>
          <p:cNvSpPr txBox="1"/>
          <p:nvPr/>
        </p:nvSpPr>
        <p:spPr>
          <a:xfrm>
            <a:off x="416800" y="3430325"/>
            <a:ext cx="20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Locked Away Forever</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Coin </a:t>
            </a:r>
            <a:r>
              <a:rPr lang="en"/>
              <a:t>Control</a:t>
            </a:r>
            <a:r>
              <a:rPr lang="en"/>
              <a:t> and the UTXO.</a:t>
            </a:r>
            <a:endParaRPr/>
          </a:p>
        </p:txBody>
      </p:sp>
      <p:sp>
        <p:nvSpPr>
          <p:cNvPr id="209" name="Google Shape;209;p23"/>
          <p:cNvSpPr txBox="1"/>
          <p:nvPr>
            <p:ph idx="2" type="body"/>
          </p:nvPr>
        </p:nvSpPr>
        <p:spPr>
          <a:xfrm>
            <a:off x="3314775" y="1363600"/>
            <a:ext cx="5788200" cy="353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Coin </a:t>
            </a:r>
            <a:r>
              <a:rPr lang="en"/>
              <a:t>control is the act of managing UTXOs as to minimize fees and maximize privacy. </a:t>
            </a:r>
            <a:endParaRPr/>
          </a:p>
          <a:p>
            <a:pPr indent="-317500" lvl="0" marL="457200" rtl="0" algn="l">
              <a:spcBef>
                <a:spcPts val="0"/>
              </a:spcBef>
              <a:spcAft>
                <a:spcPts val="0"/>
              </a:spcAft>
              <a:buSzPts val="1400"/>
              <a:buChar char="●"/>
            </a:pPr>
            <a:r>
              <a:rPr lang="en"/>
              <a:t>This involves the selection of the UTXOs you want to include to build a transaction. </a:t>
            </a:r>
            <a:endParaRPr/>
          </a:p>
          <a:p>
            <a:pPr indent="-317500" lvl="0" marL="457200" rtl="0" algn="l">
              <a:spcBef>
                <a:spcPts val="0"/>
              </a:spcBef>
              <a:spcAft>
                <a:spcPts val="0"/>
              </a:spcAft>
              <a:buSzPts val="1400"/>
              <a:buChar char="●"/>
            </a:pPr>
            <a:r>
              <a:rPr lang="en"/>
              <a:t>An example where coin control comes into play would be where you are spending bitcoin that has no attachment to your identity, and you don’t want to mix that transaction up with bitcoin that does have a tie to your identity. </a:t>
            </a:r>
            <a:endParaRPr/>
          </a:p>
          <a:p>
            <a:pPr indent="-317500" lvl="0" marL="457200" rtl="0" algn="l">
              <a:spcBef>
                <a:spcPts val="0"/>
              </a:spcBef>
              <a:spcAft>
                <a:spcPts val="0"/>
              </a:spcAft>
              <a:buSzPts val="1400"/>
              <a:buChar char="●"/>
            </a:pPr>
            <a:r>
              <a:rPr lang="en"/>
              <a:t>Wallets will mix transactions in the way they see best, and have no knowledge about your privacy. As such, wallets can often create transaction that leak information.</a:t>
            </a:r>
            <a:endParaRPr/>
          </a:p>
          <a:p>
            <a:pPr indent="-317500" lvl="0" marL="457200" rtl="0" algn="l">
              <a:spcBef>
                <a:spcPts val="0"/>
              </a:spcBef>
              <a:spcAft>
                <a:spcPts val="0"/>
              </a:spcAft>
              <a:buSzPts val="1400"/>
              <a:buChar char="●"/>
            </a:pPr>
            <a:r>
              <a:rPr lang="en"/>
              <a:t>Use multiple change addresses to throw off  ‘chainalysis’</a:t>
            </a:r>
            <a:endParaRPr/>
          </a:p>
        </p:txBody>
      </p:sp>
      <p:pic>
        <p:nvPicPr>
          <p:cNvPr id="210" name="Google Shape;210;p23"/>
          <p:cNvPicPr preferRelativeResize="0"/>
          <p:nvPr/>
        </p:nvPicPr>
        <p:blipFill>
          <a:blip r:embed="rId3">
            <a:alphaModFix/>
          </a:blip>
          <a:stretch>
            <a:fillRect/>
          </a:stretch>
        </p:blipFill>
        <p:spPr>
          <a:xfrm>
            <a:off x="97125" y="1328386"/>
            <a:ext cx="3217651" cy="1593914"/>
          </a:xfrm>
          <a:prstGeom prst="rect">
            <a:avLst/>
          </a:prstGeom>
          <a:noFill/>
          <a:ln>
            <a:noFill/>
          </a:ln>
        </p:spPr>
      </p:pic>
      <p:sp>
        <p:nvSpPr>
          <p:cNvPr id="211" name="Google Shape;211;p23"/>
          <p:cNvSpPr txBox="1"/>
          <p:nvPr/>
        </p:nvSpPr>
        <p:spPr>
          <a:xfrm>
            <a:off x="97125" y="2922300"/>
            <a:ext cx="235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Electrum Wallet Where the user selects ⅖ UTXOs </a:t>
            </a:r>
            <a:r>
              <a:rPr lang="en">
                <a:latin typeface="Lato"/>
                <a:ea typeface="Lato"/>
                <a:cs typeface="Lato"/>
                <a:sym typeface="Lato"/>
              </a:rPr>
              <a:t>available</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Transactions Vs. UTXOs</a:t>
            </a:r>
            <a:endParaRPr/>
          </a:p>
        </p:txBody>
      </p:sp>
      <p:sp>
        <p:nvSpPr>
          <p:cNvPr id="217" name="Google Shape;217;p24"/>
          <p:cNvSpPr txBox="1"/>
          <p:nvPr>
            <p:ph idx="2" type="body"/>
          </p:nvPr>
        </p:nvSpPr>
        <p:spPr>
          <a:xfrm>
            <a:off x="2511203" y="1424225"/>
            <a:ext cx="6185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Since there can be multiple outputs to a single transaction, there will, with a high level of certainty always be more UTXOs than there are transactions. </a:t>
            </a:r>
            <a:endParaRPr/>
          </a:p>
          <a:p>
            <a:pPr indent="-317500" lvl="0" marL="457200" rtl="0" algn="l">
              <a:spcBef>
                <a:spcPts val="0"/>
              </a:spcBef>
              <a:spcAft>
                <a:spcPts val="0"/>
              </a:spcAft>
              <a:buSzPts val="1400"/>
              <a:buChar char="●"/>
            </a:pPr>
            <a:r>
              <a:rPr lang="en"/>
              <a:t>This can be seen with the Bitcoin Core command ‘gettxoutsetinfo’ </a:t>
            </a:r>
            <a:endParaRPr/>
          </a:p>
          <a:p>
            <a:pPr indent="-317500" lvl="0" marL="457200" rtl="0" algn="l">
              <a:spcBef>
                <a:spcPts val="0"/>
              </a:spcBef>
              <a:spcAft>
                <a:spcPts val="0"/>
              </a:spcAft>
              <a:buSzPts val="1400"/>
              <a:buChar char="●"/>
            </a:pPr>
            <a:r>
              <a:rPr lang="en"/>
              <a:t>The ‘txouts’ value is the total number of UTXOs on the timechain</a:t>
            </a:r>
            <a:endParaRPr/>
          </a:p>
          <a:p>
            <a:pPr indent="-317500" lvl="0" marL="457200" rtl="0" algn="l">
              <a:spcBef>
                <a:spcPts val="0"/>
              </a:spcBef>
              <a:spcAft>
                <a:spcPts val="0"/>
              </a:spcAft>
              <a:buSzPts val="1400"/>
              <a:buChar char="●"/>
            </a:pPr>
            <a:r>
              <a:rPr lang="en"/>
              <a:t>The ‘transactions value is the number of transactions that carry these UTXOs</a:t>
            </a:r>
            <a:endParaRPr/>
          </a:p>
          <a:p>
            <a:pPr indent="-317500" lvl="0" marL="457200" rtl="0" algn="l">
              <a:spcBef>
                <a:spcPts val="0"/>
              </a:spcBef>
              <a:spcAft>
                <a:spcPts val="0"/>
              </a:spcAft>
              <a:buSzPts val="1400"/>
              <a:buChar char="●"/>
            </a:pPr>
            <a:r>
              <a:rPr lang="en"/>
              <a:t>Currently @ block 756753</a:t>
            </a:r>
            <a:endParaRPr/>
          </a:p>
          <a:p>
            <a:pPr indent="-304800" lvl="1" marL="914400" rtl="0" algn="l">
              <a:spcBef>
                <a:spcPts val="0"/>
              </a:spcBef>
              <a:spcAft>
                <a:spcPts val="0"/>
              </a:spcAft>
              <a:buSzPts val="1200"/>
              <a:buChar char="○"/>
            </a:pPr>
            <a:r>
              <a:rPr lang="en"/>
              <a:t>84,396,726 UTXOs</a:t>
            </a:r>
            <a:endParaRPr/>
          </a:p>
          <a:p>
            <a:pPr indent="-304800" lvl="1" marL="914400" rtl="0" algn="l">
              <a:spcBef>
                <a:spcPts val="0"/>
              </a:spcBef>
              <a:spcAft>
                <a:spcPts val="0"/>
              </a:spcAft>
              <a:buSzPts val="1200"/>
              <a:buChar char="○"/>
            </a:pPr>
            <a:r>
              <a:rPr lang="en"/>
              <a:t>50,165,327 </a:t>
            </a:r>
            <a:r>
              <a:rPr lang="en"/>
              <a:t>Transactions</a:t>
            </a:r>
            <a:endParaRPr/>
          </a:p>
        </p:txBody>
      </p:sp>
      <p:pic>
        <p:nvPicPr>
          <p:cNvPr id="218" name="Google Shape;218;p24"/>
          <p:cNvPicPr preferRelativeResize="0"/>
          <p:nvPr/>
        </p:nvPicPr>
        <p:blipFill>
          <a:blip r:embed="rId3">
            <a:alphaModFix/>
          </a:blip>
          <a:stretch>
            <a:fillRect/>
          </a:stretch>
        </p:blipFill>
        <p:spPr>
          <a:xfrm>
            <a:off x="210419" y="1561000"/>
            <a:ext cx="2317775" cy="1570575"/>
          </a:xfrm>
          <a:prstGeom prst="rect">
            <a:avLst/>
          </a:prstGeom>
          <a:noFill/>
          <a:ln>
            <a:noFill/>
          </a:ln>
        </p:spPr>
      </p:pic>
      <p:sp>
        <p:nvSpPr>
          <p:cNvPr id="219" name="Google Shape;219;p24"/>
          <p:cNvSpPr txBox="1"/>
          <p:nvPr/>
        </p:nvSpPr>
        <p:spPr>
          <a:xfrm>
            <a:off x="207113" y="3131575"/>
            <a:ext cx="23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a:t>
            </a:r>
            <a:r>
              <a:rPr lang="en">
                <a:latin typeface="Lato"/>
                <a:ea typeface="Lato"/>
                <a:cs typeface="Lato"/>
                <a:sym typeface="Lato"/>
              </a:rPr>
              <a:t> of ‘gettxoutsetinfo’</a:t>
            </a:r>
            <a:endParaRPr>
              <a:latin typeface="Lato"/>
              <a:ea typeface="Lato"/>
              <a:cs typeface="Lato"/>
              <a:sym typeface="Lato"/>
            </a:endParaRPr>
          </a:p>
        </p:txBody>
      </p:sp>
      <p:sp>
        <p:nvSpPr>
          <p:cNvPr id="220" name="Google Shape;220;p24"/>
          <p:cNvSpPr/>
          <p:nvPr/>
        </p:nvSpPr>
        <p:spPr>
          <a:xfrm>
            <a:off x="297425" y="2171275"/>
            <a:ext cx="1512600" cy="19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297425" y="2782575"/>
            <a:ext cx="2001300" cy="19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581900" y="575950"/>
            <a:ext cx="8139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UTXOs  build a </a:t>
            </a:r>
            <a:r>
              <a:rPr lang="en"/>
              <a:t>transaction ‘simply’ </a:t>
            </a:r>
            <a:endParaRPr/>
          </a:p>
        </p:txBody>
      </p:sp>
      <p:sp>
        <p:nvSpPr>
          <p:cNvPr id="227" name="Google Shape;227;p25"/>
          <p:cNvSpPr txBox="1"/>
          <p:nvPr>
            <p:ph idx="2" type="body"/>
          </p:nvPr>
        </p:nvSpPr>
        <p:spPr>
          <a:xfrm>
            <a:off x="2642875" y="1262025"/>
            <a:ext cx="5972100" cy="332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 transaction has N inputs and M outputs, </a:t>
            </a:r>
            <a:r>
              <a:rPr i="1" lang="en" sz="1800"/>
              <a:t>eg. 2 in 1 output</a:t>
            </a:r>
            <a:r>
              <a:rPr lang="en" sz="1800"/>
              <a:t> - That means you will be consuming 2 input UTXOs and creating a single output UTXO.</a:t>
            </a:r>
            <a:endParaRPr sz="1800"/>
          </a:p>
          <a:p>
            <a:pPr indent="-342900" lvl="0" marL="457200" rtl="0" algn="l">
              <a:spcBef>
                <a:spcPts val="0"/>
              </a:spcBef>
              <a:spcAft>
                <a:spcPts val="0"/>
              </a:spcAft>
              <a:buSzPts val="1800"/>
              <a:buChar char="●"/>
            </a:pPr>
            <a:r>
              <a:rPr lang="en" sz="1800"/>
              <a:t>The outputs UTXOs of </a:t>
            </a:r>
            <a:r>
              <a:rPr lang="en" sz="1800"/>
              <a:t>transactions</a:t>
            </a:r>
            <a:r>
              <a:rPr lang="en" sz="1800"/>
              <a:t> are ordered from 0 to M. When you want to spend a UTXO you must include the TXID of the transaction, and that order number (index of the specific UTXO that you would like to use) </a:t>
            </a:r>
            <a:endParaRPr sz="1800"/>
          </a:p>
          <a:p>
            <a:pPr indent="-342900" lvl="0" marL="457200" rtl="0" algn="l">
              <a:spcBef>
                <a:spcPts val="0"/>
              </a:spcBef>
              <a:spcAft>
                <a:spcPts val="0"/>
              </a:spcAft>
              <a:buSzPts val="1800"/>
              <a:buChar char="●"/>
            </a:pPr>
            <a:r>
              <a:rPr lang="en" sz="1800"/>
              <a:t>The outputs are just the UTXOs that will be created.</a:t>
            </a:r>
            <a:endParaRPr sz="1800"/>
          </a:p>
        </p:txBody>
      </p:sp>
      <p:pic>
        <p:nvPicPr>
          <p:cNvPr id="228" name="Google Shape;228;p25"/>
          <p:cNvPicPr preferRelativeResize="0"/>
          <p:nvPr/>
        </p:nvPicPr>
        <p:blipFill>
          <a:blip r:embed="rId3">
            <a:alphaModFix/>
          </a:blip>
          <a:stretch>
            <a:fillRect/>
          </a:stretch>
        </p:blipFill>
        <p:spPr>
          <a:xfrm>
            <a:off x="224650" y="1752988"/>
            <a:ext cx="2338075" cy="2343271"/>
          </a:xfrm>
          <a:prstGeom prst="rect">
            <a:avLst/>
          </a:prstGeom>
          <a:noFill/>
          <a:ln>
            <a:noFill/>
          </a:ln>
        </p:spPr>
      </p:pic>
      <p:sp>
        <p:nvSpPr>
          <p:cNvPr id="229" name="Google Shape;229;p25"/>
          <p:cNvSpPr txBox="1"/>
          <p:nvPr/>
        </p:nvSpPr>
        <p:spPr>
          <a:xfrm>
            <a:off x="284613" y="1465925"/>
            <a:ext cx="23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Transaction Inputs Format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for listening!</a:t>
            </a:r>
            <a:endParaRPr/>
          </a:p>
        </p:txBody>
      </p:sp>
      <p:sp>
        <p:nvSpPr>
          <p:cNvPr id="235" name="Google Shape;235;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Let us know what we can do better.</a:t>
            </a:r>
            <a:endParaRPr/>
          </a:p>
          <a:p>
            <a:pPr indent="-342900" lvl="0" marL="457200" rtl="0" algn="l">
              <a:spcBef>
                <a:spcPts val="1600"/>
              </a:spcBef>
              <a:spcAft>
                <a:spcPts val="1600"/>
              </a:spcAft>
              <a:buSzPts val="1800"/>
              <a:buAutoNum type="arabicPeriod"/>
            </a:pPr>
            <a:r>
              <a:rPr lang="en"/>
              <a:t>Anything incorrect? Leave a comment.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SzPts val="3600"/>
              <a:buChar char="-"/>
            </a:pPr>
            <a:r>
              <a:rPr lang="en"/>
              <a:t>Overview - </a:t>
            </a:r>
            <a:endParaRPr/>
          </a:p>
        </p:txBody>
      </p:sp>
      <p:sp>
        <p:nvSpPr>
          <p:cNvPr id="80" name="Google Shape;80;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b="1" lang="en"/>
              <a:t>What is a UTXO?</a:t>
            </a:r>
            <a:endParaRPr b="1"/>
          </a:p>
          <a:p>
            <a:pPr indent="-342900" lvl="0" marL="457200" rtl="0" algn="l">
              <a:spcBef>
                <a:spcPts val="0"/>
              </a:spcBef>
              <a:spcAft>
                <a:spcPts val="0"/>
              </a:spcAft>
              <a:buSzPts val="1800"/>
              <a:buChar char="●"/>
            </a:pPr>
            <a:r>
              <a:rPr b="1" lang="en"/>
              <a:t>Analogy / Comparison</a:t>
            </a:r>
            <a:endParaRPr b="1"/>
          </a:p>
          <a:p>
            <a:pPr indent="-323850" lvl="0" marL="457200" rtl="0" algn="l">
              <a:spcBef>
                <a:spcPts val="0"/>
              </a:spcBef>
              <a:spcAft>
                <a:spcPts val="0"/>
              </a:spcAft>
              <a:buSzPts val="1500"/>
              <a:buChar char="●"/>
            </a:pPr>
            <a:r>
              <a:rPr b="1" lang="en"/>
              <a:t>UTXO Details</a:t>
            </a:r>
            <a:endParaRPr b="1"/>
          </a:p>
          <a:p>
            <a:pPr indent="-317500" lvl="1" marL="914400" rtl="0" algn="l">
              <a:spcBef>
                <a:spcPts val="0"/>
              </a:spcBef>
              <a:spcAft>
                <a:spcPts val="0"/>
              </a:spcAft>
              <a:buSzPts val="1400"/>
              <a:buChar char="○"/>
            </a:pPr>
            <a:r>
              <a:rPr b="1" lang="en"/>
              <a:t>The coinbase UTXOs</a:t>
            </a:r>
            <a:endParaRPr b="1"/>
          </a:p>
          <a:p>
            <a:pPr indent="-317500" lvl="1" marL="914400" rtl="0" algn="l">
              <a:spcBef>
                <a:spcPts val="0"/>
              </a:spcBef>
              <a:spcAft>
                <a:spcPts val="0"/>
              </a:spcAft>
              <a:buSzPts val="1400"/>
              <a:buChar char="○"/>
            </a:pPr>
            <a:r>
              <a:rPr b="1" lang="en"/>
              <a:t>Coinbase Transactions</a:t>
            </a:r>
            <a:endParaRPr b="1"/>
          </a:p>
          <a:p>
            <a:pPr indent="-317500" lvl="1" marL="914400" rtl="0" algn="l">
              <a:spcBef>
                <a:spcPts val="0"/>
              </a:spcBef>
              <a:spcAft>
                <a:spcPts val="0"/>
              </a:spcAft>
              <a:buSzPts val="1400"/>
              <a:buChar char="○"/>
            </a:pPr>
            <a:r>
              <a:rPr b="1" lang="en"/>
              <a:t>Consolidation</a:t>
            </a:r>
            <a:endParaRPr b="1"/>
          </a:p>
          <a:p>
            <a:pPr indent="-317500" lvl="1" marL="914400" rtl="0" algn="l">
              <a:spcBef>
                <a:spcPts val="0"/>
              </a:spcBef>
              <a:spcAft>
                <a:spcPts val="0"/>
              </a:spcAft>
              <a:buSzPts val="1400"/>
              <a:buChar char="○"/>
            </a:pPr>
            <a:r>
              <a:rPr b="1" lang="en"/>
              <a:t>Spending (Splitting)</a:t>
            </a:r>
            <a:endParaRPr b="1"/>
          </a:p>
          <a:p>
            <a:pPr indent="-317500" lvl="1" marL="914400" rtl="0" algn="l">
              <a:spcBef>
                <a:spcPts val="0"/>
              </a:spcBef>
              <a:spcAft>
                <a:spcPts val="0"/>
              </a:spcAft>
              <a:buSzPts val="1400"/>
              <a:buChar char="○"/>
            </a:pPr>
            <a:r>
              <a:rPr b="1" lang="en"/>
              <a:t>Unspendable UTXOs (2 known)</a:t>
            </a:r>
            <a:endParaRPr b="1"/>
          </a:p>
          <a:p>
            <a:pPr indent="-317500" lvl="1" marL="914400" rtl="0" algn="l">
              <a:spcBef>
                <a:spcPts val="0"/>
              </a:spcBef>
              <a:spcAft>
                <a:spcPts val="0"/>
              </a:spcAft>
              <a:buSzPts val="1400"/>
              <a:buChar char="○"/>
            </a:pPr>
            <a:r>
              <a:rPr b="1" lang="en"/>
              <a:t>UTXOs as a part of a transaction</a:t>
            </a:r>
            <a:endParaRPr b="1"/>
          </a:p>
          <a:p>
            <a:pPr indent="-342900" lvl="0" marL="457200" rtl="0" algn="l">
              <a:spcBef>
                <a:spcPts val="0"/>
              </a:spcBef>
              <a:spcAft>
                <a:spcPts val="0"/>
              </a:spcAft>
              <a:buSzPts val="1800"/>
              <a:buChar char="●"/>
            </a:pPr>
            <a:r>
              <a:rPr b="1" lang="en"/>
              <a:t>Coin Control and UTXOs</a:t>
            </a:r>
            <a:endParaRPr b="1"/>
          </a:p>
          <a:p>
            <a:pPr indent="-342900" lvl="0" marL="457200" rtl="0" algn="l">
              <a:spcBef>
                <a:spcPts val="0"/>
              </a:spcBef>
              <a:spcAft>
                <a:spcPts val="0"/>
              </a:spcAft>
              <a:buSzPts val="1800"/>
              <a:buChar char="●"/>
            </a:pPr>
            <a:r>
              <a:rPr b="1" lang="en"/>
              <a:t>Transactions vs. UTXOs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bitcoin UTXO?</a:t>
            </a:r>
            <a:endParaRPr/>
          </a:p>
        </p:txBody>
      </p:sp>
      <p:sp>
        <p:nvSpPr>
          <p:cNvPr id="86" name="Google Shape;86;p15"/>
          <p:cNvSpPr txBox="1"/>
          <p:nvPr>
            <p:ph idx="1" type="body"/>
          </p:nvPr>
        </p:nvSpPr>
        <p:spPr>
          <a:xfrm>
            <a:off x="193028" y="1211350"/>
            <a:ext cx="3071400" cy="3002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a:pPr>
            <a:r>
              <a:rPr b="1" lang="en" sz="2100">
                <a:solidFill>
                  <a:schemeClr val="dk1"/>
                </a:solidFill>
              </a:rPr>
              <a:t>Definition</a:t>
            </a:r>
            <a:endParaRPr sz="1600"/>
          </a:p>
          <a:p>
            <a:pPr indent="-304800" lvl="0" marL="457200" rtl="0" algn="l">
              <a:spcBef>
                <a:spcPts val="0"/>
              </a:spcBef>
              <a:spcAft>
                <a:spcPts val="0"/>
              </a:spcAft>
              <a:buSzPts val="1200"/>
              <a:buChar char="●"/>
            </a:pPr>
            <a:r>
              <a:rPr lang="en" sz="1200"/>
              <a:t>UTXO stands for ‘Unspent Transaction Output’ </a:t>
            </a:r>
            <a:endParaRPr sz="1200"/>
          </a:p>
          <a:p>
            <a:pPr indent="-304800" lvl="0" marL="457200" rtl="0" algn="l">
              <a:spcBef>
                <a:spcPts val="1200"/>
              </a:spcBef>
              <a:spcAft>
                <a:spcPts val="0"/>
              </a:spcAft>
              <a:buSzPts val="1200"/>
              <a:buChar char="●"/>
            </a:pPr>
            <a:r>
              <a:rPr lang="en" sz="1200"/>
              <a:t>UTXOs </a:t>
            </a:r>
            <a:r>
              <a:rPr lang="en" sz="1200"/>
              <a:t>represent</a:t>
            </a:r>
            <a:r>
              <a:rPr lang="en" sz="1200"/>
              <a:t> all bitcoin that is spendable. As such all UTXOs equal the total supply.*</a:t>
            </a:r>
            <a:endParaRPr sz="1200"/>
          </a:p>
          <a:p>
            <a:pPr indent="-304800" lvl="0" marL="457200" rtl="0" algn="l">
              <a:spcBef>
                <a:spcPts val="1200"/>
              </a:spcBef>
              <a:spcAft>
                <a:spcPts val="0"/>
              </a:spcAft>
              <a:buSzPts val="1200"/>
              <a:buChar char="●"/>
            </a:pPr>
            <a:r>
              <a:rPr lang="en" sz="1200"/>
              <a:t>A UTXO is a discrete single output (spend) of a bitcoin </a:t>
            </a:r>
            <a:r>
              <a:rPr lang="en" sz="1200"/>
              <a:t>transaction. </a:t>
            </a:r>
            <a:endParaRPr sz="1200"/>
          </a:p>
          <a:p>
            <a:pPr indent="-304800" lvl="0" marL="457200" rtl="0" algn="l">
              <a:spcBef>
                <a:spcPts val="1200"/>
              </a:spcBef>
              <a:spcAft>
                <a:spcPts val="1200"/>
              </a:spcAft>
              <a:buSzPts val="1200"/>
              <a:buChar char="●"/>
            </a:pPr>
            <a:r>
              <a:rPr lang="en" sz="1200"/>
              <a:t>Many UTXOs can be included in a single transaction.</a:t>
            </a:r>
            <a:endParaRPr sz="1200"/>
          </a:p>
        </p:txBody>
      </p:sp>
      <p:sp>
        <p:nvSpPr>
          <p:cNvPr id="87" name="Google Shape;87;p15"/>
          <p:cNvSpPr txBox="1"/>
          <p:nvPr>
            <p:ph idx="2" type="body"/>
          </p:nvPr>
        </p:nvSpPr>
        <p:spPr>
          <a:xfrm>
            <a:off x="3336275" y="1272125"/>
            <a:ext cx="3071400" cy="3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None/>
            </a:pPr>
            <a:r>
              <a:rPr b="1" lang="en" sz="2100">
                <a:solidFill>
                  <a:schemeClr val="dk1"/>
                </a:solidFill>
              </a:rPr>
              <a:t>2.    Notes</a:t>
            </a:r>
            <a:endParaRPr b="1" sz="2100">
              <a:solidFill>
                <a:schemeClr val="dk1"/>
              </a:solidFill>
            </a:endParaRPr>
          </a:p>
          <a:p>
            <a:pPr indent="-298450" lvl="0" marL="457200" rtl="0" algn="l">
              <a:spcBef>
                <a:spcPts val="0"/>
              </a:spcBef>
              <a:spcAft>
                <a:spcPts val="0"/>
              </a:spcAft>
              <a:buSzPts val="1100"/>
              <a:buChar char="●"/>
            </a:pPr>
            <a:r>
              <a:rPr lang="en" sz="1300"/>
              <a:t>In most </a:t>
            </a:r>
            <a:r>
              <a:rPr lang="en" sz="1300"/>
              <a:t>monetary</a:t>
            </a:r>
            <a:r>
              <a:rPr lang="en" sz="1300"/>
              <a:t> systems you have discreet denominations on notes. </a:t>
            </a:r>
            <a:r>
              <a:rPr i="1" lang="en" sz="1300"/>
              <a:t> E.g. $(1,5,10,20,100) a</a:t>
            </a:r>
            <a:r>
              <a:rPr lang="en" sz="1300"/>
              <a:t>nd a smallest unit of value </a:t>
            </a:r>
            <a:r>
              <a:rPr i="1" lang="en" sz="1300"/>
              <a:t>E.g. (Penny)</a:t>
            </a:r>
            <a:endParaRPr sz="1300"/>
          </a:p>
          <a:p>
            <a:pPr indent="-304800" lvl="0" marL="457200" rtl="0" algn="l">
              <a:spcBef>
                <a:spcPts val="1200"/>
              </a:spcBef>
              <a:spcAft>
                <a:spcPts val="0"/>
              </a:spcAft>
              <a:buSzPts val="1200"/>
              <a:buChar char="●"/>
            </a:pPr>
            <a:r>
              <a:rPr lang="en" sz="1200"/>
              <a:t>Due to the digital nature of bitcoin only the smallest unit is needed.  </a:t>
            </a:r>
            <a:endParaRPr sz="1200"/>
          </a:p>
          <a:p>
            <a:pPr indent="-304800" lvl="0" marL="457200" rtl="0" algn="l">
              <a:spcBef>
                <a:spcPts val="1200"/>
              </a:spcBef>
              <a:spcAft>
                <a:spcPts val="1200"/>
              </a:spcAft>
              <a:buSzPts val="1200"/>
              <a:buChar char="●"/>
            </a:pPr>
            <a:r>
              <a:rPr lang="en" sz="1200"/>
              <a:t>As such the UTXO’s represent notes of an amount of the smallest unit of bitcoin. The digital nature of bitcoin lets us avoid having to combine sets of notes to make a value, instead the UTXO (note) becomes the value.</a:t>
            </a:r>
            <a:endParaRPr sz="1200"/>
          </a:p>
        </p:txBody>
      </p:sp>
      <p:cxnSp>
        <p:nvCxnSpPr>
          <p:cNvPr id="88" name="Google Shape;88;p15"/>
          <p:cNvCxnSpPr/>
          <p:nvPr/>
        </p:nvCxnSpPr>
        <p:spPr>
          <a:xfrm>
            <a:off x="3264425" y="1425325"/>
            <a:ext cx="0" cy="2967000"/>
          </a:xfrm>
          <a:prstGeom prst="straightConnector1">
            <a:avLst/>
          </a:prstGeom>
          <a:noFill/>
          <a:ln cap="flat" cmpd="sng" w="9525">
            <a:solidFill>
              <a:schemeClr val="dk2"/>
            </a:solidFill>
            <a:prstDash val="solid"/>
            <a:round/>
            <a:headEnd len="med" w="med" type="none"/>
            <a:tailEnd len="med" w="med" type="none"/>
          </a:ln>
        </p:spPr>
      </p:cxnSp>
      <p:sp>
        <p:nvSpPr>
          <p:cNvPr id="89" name="Google Shape;89;p15"/>
          <p:cNvSpPr txBox="1"/>
          <p:nvPr>
            <p:ph idx="2" type="body"/>
          </p:nvPr>
        </p:nvSpPr>
        <p:spPr>
          <a:xfrm>
            <a:off x="6479525" y="1284475"/>
            <a:ext cx="2565300" cy="32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None/>
            </a:pPr>
            <a:r>
              <a:rPr b="1" lang="en" sz="2100">
                <a:solidFill>
                  <a:schemeClr val="dk1"/>
                </a:solidFill>
              </a:rPr>
              <a:t>3</a:t>
            </a:r>
            <a:r>
              <a:rPr b="1" lang="en" sz="2100">
                <a:solidFill>
                  <a:schemeClr val="dk1"/>
                </a:solidFill>
              </a:rPr>
              <a:t>.    Visualized </a:t>
            </a:r>
            <a:endParaRPr b="1" sz="2100">
              <a:solidFill>
                <a:schemeClr val="dk1"/>
              </a:solidFill>
            </a:endParaRPr>
          </a:p>
          <a:p>
            <a:pPr indent="0" lvl="0" marL="457200" rtl="0" algn="l">
              <a:spcBef>
                <a:spcPts val="0"/>
              </a:spcBef>
              <a:spcAft>
                <a:spcPts val="0"/>
              </a:spcAft>
              <a:buNone/>
            </a:pPr>
            <a:r>
              <a:t/>
            </a:r>
            <a:endParaRPr sz="1700"/>
          </a:p>
        </p:txBody>
      </p:sp>
      <p:cxnSp>
        <p:nvCxnSpPr>
          <p:cNvPr id="90" name="Google Shape;90;p15"/>
          <p:cNvCxnSpPr/>
          <p:nvPr/>
        </p:nvCxnSpPr>
        <p:spPr>
          <a:xfrm>
            <a:off x="6407675" y="1425325"/>
            <a:ext cx="0" cy="2967000"/>
          </a:xfrm>
          <a:prstGeom prst="straightConnector1">
            <a:avLst/>
          </a:prstGeom>
          <a:noFill/>
          <a:ln cap="flat" cmpd="sng" w="9525">
            <a:solidFill>
              <a:schemeClr val="dk2"/>
            </a:solidFill>
            <a:prstDash val="solid"/>
            <a:round/>
            <a:headEnd len="med" w="med" type="none"/>
            <a:tailEnd len="med" w="med" type="none"/>
          </a:ln>
        </p:spPr>
      </p:cxnSp>
      <p:pic>
        <p:nvPicPr>
          <p:cNvPr id="91" name="Google Shape;91;p15"/>
          <p:cNvPicPr preferRelativeResize="0"/>
          <p:nvPr/>
        </p:nvPicPr>
        <p:blipFill>
          <a:blip r:embed="rId3">
            <a:alphaModFix/>
          </a:blip>
          <a:stretch>
            <a:fillRect/>
          </a:stretch>
        </p:blipFill>
        <p:spPr>
          <a:xfrm>
            <a:off x="6584023" y="1869225"/>
            <a:ext cx="2356324" cy="1540517"/>
          </a:xfrm>
          <a:prstGeom prst="rect">
            <a:avLst/>
          </a:prstGeom>
          <a:noFill/>
          <a:ln>
            <a:noFill/>
          </a:ln>
        </p:spPr>
      </p:pic>
      <p:sp>
        <p:nvSpPr>
          <p:cNvPr id="92" name="Google Shape;92;p15"/>
          <p:cNvSpPr txBox="1"/>
          <p:nvPr/>
        </p:nvSpPr>
        <p:spPr>
          <a:xfrm>
            <a:off x="6651125" y="3523175"/>
            <a:ext cx="2222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 1 -&gt; 2 Transaction, Where one UTXO created 2 smaller UTXOs that when added together with the fee equal the </a:t>
            </a:r>
            <a:r>
              <a:rPr lang="en" sz="1200">
                <a:latin typeface="Lato"/>
                <a:ea typeface="Lato"/>
                <a:cs typeface="Lato"/>
                <a:sym typeface="Lato"/>
              </a:rPr>
              <a:t>original</a:t>
            </a:r>
            <a:r>
              <a:rPr lang="en" sz="1200">
                <a:latin typeface="Lato"/>
                <a:ea typeface="Lato"/>
                <a:cs typeface="Lato"/>
                <a:sym typeface="Lato"/>
              </a:rPr>
              <a:t> amount.  </a:t>
            </a:r>
            <a:endParaRPr sz="1200">
              <a:latin typeface="Lato"/>
              <a:ea typeface="Lato"/>
              <a:cs typeface="Lato"/>
              <a:sym typeface="Lato"/>
            </a:endParaRPr>
          </a:p>
        </p:txBody>
      </p:sp>
      <p:sp>
        <p:nvSpPr>
          <p:cNvPr id="93" name="Google Shape;93;p15"/>
          <p:cNvSpPr txBox="1"/>
          <p:nvPr/>
        </p:nvSpPr>
        <p:spPr>
          <a:xfrm>
            <a:off x="1921756" y="4744800"/>
            <a:ext cx="71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*There are unspendable UTXOs that do exist. They still count </a:t>
            </a:r>
            <a:r>
              <a:rPr lang="en">
                <a:latin typeface="Lato"/>
                <a:ea typeface="Lato"/>
                <a:cs typeface="Lato"/>
                <a:sym typeface="Lato"/>
              </a:rPr>
              <a:t>toward</a:t>
            </a:r>
            <a:r>
              <a:rPr lang="en">
                <a:latin typeface="Lato"/>
                <a:ea typeface="Lato"/>
                <a:cs typeface="Lato"/>
                <a:sym typeface="Lato"/>
              </a:rPr>
              <a:t> the total supply.</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1741400" y="502500"/>
            <a:ext cx="8311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Coin, </a:t>
            </a:r>
            <a:r>
              <a:rPr lang="en"/>
              <a:t>Money, and UTXOs - An analogy</a:t>
            </a:r>
            <a:endParaRPr/>
          </a:p>
        </p:txBody>
      </p:sp>
      <p:sp>
        <p:nvSpPr>
          <p:cNvPr id="99" name="Google Shape;99;p16"/>
          <p:cNvSpPr txBox="1"/>
          <p:nvPr/>
        </p:nvSpPr>
        <p:spPr>
          <a:xfrm>
            <a:off x="3285275" y="1242250"/>
            <a:ext cx="50715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b="1" lang="en" sz="1300">
                <a:latin typeface="Lato"/>
                <a:ea typeface="Lato"/>
                <a:cs typeface="Lato"/>
                <a:sym typeface="Lato"/>
              </a:rPr>
              <a:t>‘The Fiat money exchange’ example:</a:t>
            </a:r>
            <a:r>
              <a:rPr lang="en" sz="1300">
                <a:latin typeface="Lato"/>
                <a:ea typeface="Lato"/>
                <a:cs typeface="Lato"/>
                <a:sym typeface="Lato"/>
              </a:rPr>
              <a:t> You have 75 cents (Three quarters)  and want to buy a gumball for 59 cents. The only solution to pay for the gumball is to hand over your 3 quarters and receive 16 cents back; </a:t>
            </a:r>
            <a:r>
              <a:rPr lang="en" sz="1300">
                <a:latin typeface="Lato"/>
                <a:ea typeface="Lato"/>
                <a:cs typeface="Lato"/>
                <a:sym typeface="Lato"/>
              </a:rPr>
              <a:t>receiving</a:t>
            </a:r>
            <a:r>
              <a:rPr lang="en" sz="1300">
                <a:latin typeface="Lato"/>
                <a:ea typeface="Lato"/>
                <a:cs typeface="Lato"/>
                <a:sym typeface="Lato"/>
              </a:rPr>
              <a:t> a minimum  3 coins back a dime, nickel, and a penny. </a:t>
            </a:r>
            <a:r>
              <a:rPr i="1" lang="en" sz="1300">
                <a:latin typeface="Lato"/>
                <a:ea typeface="Lato"/>
                <a:cs typeface="Lato"/>
                <a:sym typeface="Lato"/>
              </a:rPr>
              <a:t>(denominations can’t be cut or clipped to create a new denomination)</a:t>
            </a:r>
            <a:endParaRPr i="1" sz="1300">
              <a:latin typeface="Lato"/>
              <a:ea typeface="Lato"/>
              <a:cs typeface="Lato"/>
              <a:sym typeface="Lato"/>
            </a:endParaRPr>
          </a:p>
        </p:txBody>
      </p:sp>
      <p:pic>
        <p:nvPicPr>
          <p:cNvPr id="100" name="Google Shape;100;p16"/>
          <p:cNvPicPr preferRelativeResize="0"/>
          <p:nvPr/>
        </p:nvPicPr>
        <p:blipFill>
          <a:blip r:embed="rId3">
            <a:alphaModFix/>
          </a:blip>
          <a:stretch>
            <a:fillRect/>
          </a:stretch>
        </p:blipFill>
        <p:spPr>
          <a:xfrm>
            <a:off x="659049" y="1513225"/>
            <a:ext cx="2209725" cy="2940725"/>
          </a:xfrm>
          <a:prstGeom prst="rect">
            <a:avLst/>
          </a:prstGeom>
          <a:noFill/>
          <a:ln>
            <a:noFill/>
          </a:ln>
        </p:spPr>
      </p:pic>
      <p:sp>
        <p:nvSpPr>
          <p:cNvPr id="101" name="Google Shape;101;p16"/>
          <p:cNvSpPr txBox="1"/>
          <p:nvPr/>
        </p:nvSpPr>
        <p:spPr>
          <a:xfrm>
            <a:off x="3285275" y="2608700"/>
            <a:ext cx="50715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b="1" lang="en" sz="1300">
                <a:latin typeface="Lato"/>
                <a:ea typeface="Lato"/>
                <a:cs typeface="Lato"/>
                <a:sym typeface="Lato"/>
              </a:rPr>
              <a:t>The Bitcoin standard example: </a:t>
            </a:r>
            <a:r>
              <a:rPr lang="en" sz="1300">
                <a:latin typeface="Lato"/>
                <a:ea typeface="Lato"/>
                <a:cs typeface="Lato"/>
                <a:sym typeface="Lato"/>
              </a:rPr>
              <a:t> You have a 75 sat (UTXO) transaction in your wallet. The gumball is 59 sats. To purchase the gumball your take your 75 sat transaction and you create 2 new UTXOs (coins). One with a value of 59 sats and one with 16 sats. You keep the 16 sat UTXO and you sign the 59 sat UTXO to the seller. The final step once these funds have been spent from the original UTXO, is that the original UTXO is now made invalid.</a:t>
            </a:r>
            <a:r>
              <a:rPr i="1" lang="en" sz="1300">
                <a:latin typeface="Lato"/>
                <a:ea typeface="Lato"/>
                <a:cs typeface="Lato"/>
                <a:sym typeface="Lato"/>
              </a:rPr>
              <a:t> Note that bitcoins can’t be destroyed, they can only change UTXOs. </a:t>
            </a:r>
            <a:endParaRPr i="1" sz="1300">
              <a:latin typeface="Lato"/>
              <a:ea typeface="Lato"/>
              <a:cs typeface="Lato"/>
              <a:sym typeface="Lato"/>
            </a:endParaRPr>
          </a:p>
        </p:txBody>
      </p:sp>
      <p:sp>
        <p:nvSpPr>
          <p:cNvPr id="102" name="Google Shape;102;p16"/>
          <p:cNvSpPr txBox="1"/>
          <p:nvPr/>
        </p:nvSpPr>
        <p:spPr>
          <a:xfrm>
            <a:off x="719313" y="1054800"/>
            <a:ext cx="23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Lato"/>
                <a:ea typeface="Lato"/>
                <a:cs typeface="Lato"/>
                <a:sym typeface="Lato"/>
              </a:rPr>
              <a:t>FIAT 👎😔💩</a:t>
            </a:r>
            <a:endParaRPr b="1" sz="23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411300" y="495575"/>
            <a:ext cx="8321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fact bitcoin isn’t tangible is a </a:t>
            </a:r>
            <a:r>
              <a:rPr lang="en"/>
              <a:t>benefit. </a:t>
            </a:r>
            <a:endParaRPr/>
          </a:p>
        </p:txBody>
      </p:sp>
      <p:sp>
        <p:nvSpPr>
          <p:cNvPr id="108" name="Google Shape;108;p17"/>
          <p:cNvSpPr txBox="1"/>
          <p:nvPr/>
        </p:nvSpPr>
        <p:spPr>
          <a:xfrm>
            <a:off x="472150" y="1082450"/>
            <a:ext cx="7916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a:t>
            </a:r>
            <a:r>
              <a:rPr lang="en">
                <a:latin typeface="Lato"/>
                <a:ea typeface="Lato"/>
                <a:cs typeface="Lato"/>
                <a:sym typeface="Lato"/>
              </a:rPr>
              <a:t>hysical</a:t>
            </a:r>
            <a:r>
              <a:rPr lang="en">
                <a:latin typeface="Lato"/>
                <a:ea typeface="Lato"/>
                <a:cs typeface="Lato"/>
                <a:sym typeface="Lato"/>
              </a:rPr>
              <a:t> money needed to represent a ‘state’ of who owns what, and since no previous history is </a:t>
            </a:r>
            <a:r>
              <a:rPr lang="en">
                <a:latin typeface="Lato"/>
                <a:ea typeface="Lato"/>
                <a:cs typeface="Lato"/>
                <a:sym typeface="Lato"/>
              </a:rPr>
              <a:t>associated</a:t>
            </a:r>
            <a:r>
              <a:rPr lang="en">
                <a:latin typeface="Lato"/>
                <a:ea typeface="Lato"/>
                <a:cs typeface="Lato"/>
                <a:sym typeface="Lato"/>
              </a:rPr>
              <a:t> with coins and notes, each note needed to be instantly verifiable.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As such there is a need to have a standardized set of notes and coins that can be exchanged </a:t>
            </a:r>
            <a:r>
              <a:rPr lang="en">
                <a:latin typeface="Lato"/>
                <a:ea typeface="Lato"/>
                <a:cs typeface="Lato"/>
                <a:sym typeface="Lato"/>
              </a:rPr>
              <a:t>between</a:t>
            </a:r>
            <a:r>
              <a:rPr lang="en">
                <a:latin typeface="Lato"/>
                <a:ea typeface="Lato"/>
                <a:cs typeface="Lato"/>
                <a:sym typeface="Lato"/>
              </a:rPr>
              <a:t> humans.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This means letting users create bills that represent arbitrary and exact amounts of value isn’t </a:t>
            </a:r>
            <a:r>
              <a:rPr lang="en">
                <a:latin typeface="Lato"/>
                <a:ea typeface="Lato"/>
                <a:cs typeface="Lato"/>
                <a:sym typeface="Lato"/>
              </a:rPr>
              <a:t>possible.  </a:t>
            </a:r>
            <a:r>
              <a:rPr i="1" lang="en">
                <a:latin typeface="Lato"/>
                <a:ea typeface="Lato"/>
                <a:cs typeface="Lato"/>
                <a:sym typeface="Lato"/>
              </a:rPr>
              <a:t>E.g. I may have 75 cents in three quarters, but it isn’t possible to combine these units to make a 75 cent coin. </a:t>
            </a:r>
            <a:endParaRPr i="1">
              <a:latin typeface="Lato"/>
              <a:ea typeface="Lato"/>
              <a:cs typeface="Lato"/>
              <a:sym typeface="Lato"/>
            </a:endParaRPr>
          </a:p>
        </p:txBody>
      </p:sp>
      <p:sp>
        <p:nvSpPr>
          <p:cNvPr id="109" name="Google Shape;109;p17"/>
          <p:cNvSpPr txBox="1"/>
          <p:nvPr/>
        </p:nvSpPr>
        <p:spPr>
          <a:xfrm>
            <a:off x="472150" y="2571750"/>
            <a:ext cx="7916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Since bitcoin is a digital ledger, the UTXO model </a:t>
            </a:r>
            <a:r>
              <a:rPr lang="en">
                <a:latin typeface="Lato"/>
                <a:ea typeface="Lato"/>
                <a:cs typeface="Lato"/>
                <a:sym typeface="Lato"/>
              </a:rPr>
              <a:t>allows</a:t>
            </a:r>
            <a:r>
              <a:rPr lang="en">
                <a:latin typeface="Lato"/>
                <a:ea typeface="Lato"/>
                <a:cs typeface="Lato"/>
                <a:sym typeface="Lato"/>
              </a:rPr>
              <a:t> users to create </a:t>
            </a:r>
            <a:r>
              <a:rPr lang="en">
                <a:latin typeface="Lato"/>
                <a:ea typeface="Lato"/>
                <a:cs typeface="Lato"/>
                <a:sym typeface="Lato"/>
              </a:rPr>
              <a:t>their</a:t>
            </a:r>
            <a:r>
              <a:rPr lang="en">
                <a:latin typeface="Lato"/>
                <a:ea typeface="Lato"/>
                <a:cs typeface="Lato"/>
                <a:sym typeface="Lato"/>
              </a:rPr>
              <a:t> own ‘denomination’ of sats as a UTXO </a:t>
            </a:r>
            <a:r>
              <a:rPr lang="en">
                <a:latin typeface="Lato"/>
                <a:ea typeface="Lato"/>
                <a:cs typeface="Lato"/>
                <a:sym typeface="Lato"/>
              </a:rPr>
              <a:t>because</a:t>
            </a:r>
            <a:r>
              <a:rPr lang="en">
                <a:latin typeface="Lato"/>
                <a:ea typeface="Lato"/>
                <a:cs typeface="Lato"/>
                <a:sym typeface="Lato"/>
              </a:rPr>
              <a:t> the network can always verify that the original UTXO is valid.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Since there is no physical recombining of atoms it’s very easy and </a:t>
            </a:r>
            <a:r>
              <a:rPr lang="en">
                <a:latin typeface="Lato"/>
                <a:ea typeface="Lato"/>
                <a:cs typeface="Lato"/>
                <a:sym typeface="Lato"/>
              </a:rPr>
              <a:t>convenient</a:t>
            </a:r>
            <a:r>
              <a:rPr lang="en">
                <a:latin typeface="Lato"/>
                <a:ea typeface="Lato"/>
                <a:cs typeface="Lato"/>
                <a:sym typeface="Lato"/>
              </a:rPr>
              <a:t> to just create a UTXO that is </a:t>
            </a:r>
            <a:r>
              <a:rPr lang="en">
                <a:latin typeface="Lato"/>
                <a:ea typeface="Lato"/>
                <a:cs typeface="Lato"/>
                <a:sym typeface="Lato"/>
              </a:rPr>
              <a:t>equal</a:t>
            </a:r>
            <a:r>
              <a:rPr lang="en">
                <a:latin typeface="Lato"/>
                <a:ea typeface="Lato"/>
                <a:cs typeface="Lato"/>
                <a:sym typeface="Lato"/>
              </a:rPr>
              <a:t> to the sum of the inputs. </a:t>
            </a:r>
            <a:r>
              <a:rPr i="1" lang="en">
                <a:latin typeface="Lato"/>
                <a:ea typeface="Lato"/>
                <a:cs typeface="Lato"/>
                <a:sym typeface="Lato"/>
              </a:rPr>
              <a:t>E.g. I may have three 25 sat transactions, If I wanted to may a single 75 sat UTXO, I would just spend those three TXs into a single address. In one transaction. </a:t>
            </a:r>
            <a:endParaRPr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Users can create their own denominations of the base unit (satoshi) </a:t>
            </a:r>
            <a:r>
              <a:rPr lang="en">
                <a:latin typeface="Lato"/>
                <a:ea typeface="Lato"/>
                <a:cs typeface="Lato"/>
                <a:sym typeface="Lato"/>
              </a:rPr>
              <a:t>because</a:t>
            </a:r>
            <a:r>
              <a:rPr lang="en">
                <a:latin typeface="Lato"/>
                <a:ea typeface="Lato"/>
                <a:cs typeface="Lato"/>
                <a:sym typeface="Lato"/>
              </a:rPr>
              <a:t> it can be verified at all times that the user </a:t>
            </a:r>
            <a:r>
              <a:rPr lang="en">
                <a:latin typeface="Lato"/>
                <a:ea typeface="Lato"/>
                <a:cs typeface="Lato"/>
                <a:sym typeface="Lato"/>
              </a:rPr>
              <a:t>didn't</a:t>
            </a:r>
            <a:r>
              <a:rPr lang="en">
                <a:latin typeface="Lato"/>
                <a:ea typeface="Lato"/>
                <a:cs typeface="Lato"/>
                <a:sym typeface="Lato"/>
              </a:rPr>
              <a:t> cheat and create or </a:t>
            </a:r>
            <a:r>
              <a:rPr lang="en">
                <a:latin typeface="Lato"/>
                <a:ea typeface="Lato"/>
                <a:cs typeface="Lato"/>
                <a:sym typeface="Lato"/>
              </a:rPr>
              <a:t>destroy</a:t>
            </a:r>
            <a:r>
              <a:rPr lang="en">
                <a:latin typeface="Lato"/>
                <a:ea typeface="Lato"/>
                <a:cs typeface="Lato"/>
                <a:sym typeface="Lato"/>
              </a:rPr>
              <a:t> coins.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517500" y="515000"/>
            <a:ext cx="8860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UTXOs always trace back to a coinbase </a:t>
            </a:r>
            <a:r>
              <a:rPr lang="en" sz="2600"/>
              <a:t>transaction.</a:t>
            </a:r>
            <a:r>
              <a:rPr lang="en" sz="2600"/>
              <a:t> </a:t>
            </a:r>
            <a:endParaRPr sz="2600"/>
          </a:p>
        </p:txBody>
      </p:sp>
      <p:sp>
        <p:nvSpPr>
          <p:cNvPr id="115" name="Google Shape;115;p18"/>
          <p:cNvSpPr txBox="1"/>
          <p:nvPr/>
        </p:nvSpPr>
        <p:spPr>
          <a:xfrm>
            <a:off x="3918000" y="1214425"/>
            <a:ext cx="4717500" cy="3355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The only time bitcoins are ever created are in coinbase transactions, and no bitcoins are ever ‘</a:t>
            </a:r>
            <a:r>
              <a:rPr lang="en" sz="1700"/>
              <a:t>destroyed</a:t>
            </a:r>
            <a:r>
              <a:rPr lang="en" sz="1700"/>
              <a:t>’.</a:t>
            </a:r>
            <a:r>
              <a:rPr i="1" lang="en" sz="1700"/>
              <a:t> </a:t>
            </a:r>
            <a:r>
              <a:rPr i="1" lang="en"/>
              <a:t>NOTE: A coinbase transaction can have multiple outputs (UTXOs)</a:t>
            </a:r>
            <a:endParaRPr i="1"/>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600"/>
              <a:t>If you look at a UTXO that your transaction was made from, and work backwards, you will </a:t>
            </a:r>
            <a:r>
              <a:rPr lang="en" sz="1600"/>
              <a:t>eventually</a:t>
            </a:r>
            <a:r>
              <a:rPr lang="en" sz="1600"/>
              <a:t> reach the creation of those bitcoin which is the UTXO(s) from the oldest coinbase transaction.</a:t>
            </a:r>
            <a:br>
              <a:rPr lang="en" sz="1700"/>
            </a:br>
            <a:endParaRPr sz="1700"/>
          </a:p>
          <a:p>
            <a:pPr indent="-304800" lvl="0" marL="457200" rtl="0" algn="l">
              <a:spcBef>
                <a:spcPts val="0"/>
              </a:spcBef>
              <a:spcAft>
                <a:spcPts val="0"/>
              </a:spcAft>
              <a:buSzPts val="1200"/>
              <a:buChar char="●"/>
            </a:pPr>
            <a:r>
              <a:rPr lang="en" sz="1200"/>
              <a:t>ADVANCED </a:t>
            </a:r>
            <a:r>
              <a:rPr lang="en" sz="1200"/>
              <a:t>NOTE: Coinbase UTXOs can be combined. </a:t>
            </a:r>
            <a:endParaRPr sz="1200"/>
          </a:p>
        </p:txBody>
      </p:sp>
      <p:pic>
        <p:nvPicPr>
          <p:cNvPr id="116" name="Google Shape;116;p18"/>
          <p:cNvPicPr preferRelativeResize="0"/>
          <p:nvPr/>
        </p:nvPicPr>
        <p:blipFill>
          <a:blip r:embed="rId3">
            <a:alphaModFix/>
          </a:blip>
          <a:stretch>
            <a:fillRect/>
          </a:stretch>
        </p:blipFill>
        <p:spPr>
          <a:xfrm>
            <a:off x="224425" y="1494738"/>
            <a:ext cx="3613200" cy="2671866"/>
          </a:xfrm>
          <a:prstGeom prst="rect">
            <a:avLst/>
          </a:prstGeom>
          <a:noFill/>
          <a:ln>
            <a:noFill/>
          </a:ln>
        </p:spPr>
      </p:pic>
      <p:pic>
        <p:nvPicPr>
          <p:cNvPr id="117" name="Google Shape;117;p18"/>
          <p:cNvPicPr preferRelativeResize="0"/>
          <p:nvPr/>
        </p:nvPicPr>
        <p:blipFill>
          <a:blip r:embed="rId4">
            <a:alphaModFix/>
          </a:blip>
          <a:stretch>
            <a:fillRect/>
          </a:stretch>
        </p:blipFill>
        <p:spPr>
          <a:xfrm>
            <a:off x="1711403" y="3637825"/>
            <a:ext cx="528776" cy="528776"/>
          </a:xfrm>
          <a:prstGeom prst="rect">
            <a:avLst/>
          </a:prstGeom>
          <a:noFill/>
          <a:ln>
            <a:noFill/>
          </a:ln>
        </p:spPr>
      </p:pic>
      <p:pic>
        <p:nvPicPr>
          <p:cNvPr id="118" name="Google Shape;118;p18"/>
          <p:cNvPicPr preferRelativeResize="0"/>
          <p:nvPr/>
        </p:nvPicPr>
        <p:blipFill>
          <a:blip r:embed="rId5">
            <a:alphaModFix/>
          </a:blip>
          <a:stretch>
            <a:fillRect/>
          </a:stretch>
        </p:blipFill>
        <p:spPr>
          <a:xfrm>
            <a:off x="1065975" y="4166600"/>
            <a:ext cx="333975" cy="333975"/>
          </a:xfrm>
          <a:prstGeom prst="rect">
            <a:avLst/>
          </a:prstGeom>
          <a:noFill/>
          <a:ln>
            <a:noFill/>
          </a:ln>
        </p:spPr>
      </p:pic>
      <p:pic>
        <p:nvPicPr>
          <p:cNvPr id="119" name="Google Shape;119;p18"/>
          <p:cNvPicPr preferRelativeResize="0"/>
          <p:nvPr/>
        </p:nvPicPr>
        <p:blipFill>
          <a:blip r:embed="rId5">
            <a:alphaModFix/>
          </a:blip>
          <a:stretch>
            <a:fillRect/>
          </a:stretch>
        </p:blipFill>
        <p:spPr>
          <a:xfrm>
            <a:off x="2759213" y="4142300"/>
            <a:ext cx="333975" cy="333975"/>
          </a:xfrm>
          <a:prstGeom prst="rect">
            <a:avLst/>
          </a:prstGeom>
          <a:noFill/>
          <a:ln>
            <a:noFill/>
          </a:ln>
        </p:spPr>
      </p:pic>
      <p:pic>
        <p:nvPicPr>
          <p:cNvPr id="120" name="Google Shape;120;p18"/>
          <p:cNvPicPr preferRelativeResize="0"/>
          <p:nvPr/>
        </p:nvPicPr>
        <p:blipFill>
          <a:blip r:embed="rId6">
            <a:alphaModFix/>
          </a:blip>
          <a:stretch>
            <a:fillRect/>
          </a:stretch>
        </p:blipFill>
        <p:spPr>
          <a:xfrm>
            <a:off x="1203900" y="3936388"/>
            <a:ext cx="975200" cy="975200"/>
          </a:xfrm>
          <a:prstGeom prst="rect">
            <a:avLst/>
          </a:prstGeom>
          <a:noFill/>
          <a:ln>
            <a:noFill/>
          </a:ln>
        </p:spPr>
      </p:pic>
      <p:pic>
        <p:nvPicPr>
          <p:cNvPr id="121" name="Google Shape;121;p18"/>
          <p:cNvPicPr preferRelativeResize="0"/>
          <p:nvPr/>
        </p:nvPicPr>
        <p:blipFill>
          <a:blip r:embed="rId6">
            <a:alphaModFix/>
          </a:blip>
          <a:stretch>
            <a:fillRect/>
          </a:stretch>
        </p:blipFill>
        <p:spPr>
          <a:xfrm>
            <a:off x="1918350" y="3936400"/>
            <a:ext cx="975200" cy="975200"/>
          </a:xfrm>
          <a:prstGeom prst="rect">
            <a:avLst/>
          </a:prstGeom>
          <a:noFill/>
          <a:ln>
            <a:noFill/>
          </a:ln>
        </p:spPr>
      </p:pic>
      <p:cxnSp>
        <p:nvCxnSpPr>
          <p:cNvPr id="122" name="Google Shape;122;p18"/>
          <p:cNvCxnSpPr>
            <a:endCxn id="120" idx="0"/>
          </p:cNvCxnSpPr>
          <p:nvPr/>
        </p:nvCxnSpPr>
        <p:spPr>
          <a:xfrm flipH="1" rot="10800000">
            <a:off x="1128100" y="3936388"/>
            <a:ext cx="563400" cy="117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18"/>
          <p:cNvSpPr txBox="1"/>
          <p:nvPr/>
        </p:nvSpPr>
        <p:spPr>
          <a:xfrm>
            <a:off x="0" y="3742100"/>
            <a:ext cx="13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Coinbase TX</a:t>
            </a:r>
            <a:endParaRPr>
              <a:latin typeface="Lato"/>
              <a:ea typeface="Lato"/>
              <a:cs typeface="Lato"/>
              <a:sym typeface="Lato"/>
            </a:endParaRPr>
          </a:p>
        </p:txBody>
      </p:sp>
      <p:cxnSp>
        <p:nvCxnSpPr>
          <p:cNvPr id="124" name="Google Shape;124;p18"/>
          <p:cNvCxnSpPr/>
          <p:nvPr/>
        </p:nvCxnSpPr>
        <p:spPr>
          <a:xfrm flipH="1">
            <a:off x="622450" y="1366250"/>
            <a:ext cx="221400" cy="105480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18"/>
          <p:cNvCxnSpPr/>
          <p:nvPr/>
        </p:nvCxnSpPr>
        <p:spPr>
          <a:xfrm>
            <a:off x="904125" y="1336100"/>
            <a:ext cx="110700" cy="5625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8"/>
          <p:cNvCxnSpPr/>
          <p:nvPr/>
        </p:nvCxnSpPr>
        <p:spPr>
          <a:xfrm>
            <a:off x="974450" y="1356200"/>
            <a:ext cx="120600" cy="4821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p:nvPr/>
        </p:nvCxnSpPr>
        <p:spPr>
          <a:xfrm>
            <a:off x="1044775" y="1336100"/>
            <a:ext cx="311400" cy="4821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18"/>
          <p:cNvCxnSpPr/>
          <p:nvPr/>
        </p:nvCxnSpPr>
        <p:spPr>
          <a:xfrm>
            <a:off x="1145225" y="1366250"/>
            <a:ext cx="512100" cy="472200"/>
          </a:xfrm>
          <a:prstGeom prst="straightConnector1">
            <a:avLst/>
          </a:prstGeom>
          <a:noFill/>
          <a:ln cap="flat" cmpd="sng" w="9525">
            <a:solidFill>
              <a:schemeClr val="dk2"/>
            </a:solidFill>
            <a:prstDash val="solid"/>
            <a:round/>
            <a:headEnd len="med" w="med" type="none"/>
            <a:tailEnd len="med" w="med" type="triangle"/>
          </a:ln>
        </p:spPr>
      </p:cxnSp>
      <p:cxnSp>
        <p:nvCxnSpPr>
          <p:cNvPr id="129" name="Google Shape;129;p18"/>
          <p:cNvCxnSpPr/>
          <p:nvPr/>
        </p:nvCxnSpPr>
        <p:spPr>
          <a:xfrm>
            <a:off x="874000" y="1366250"/>
            <a:ext cx="10200" cy="7533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8"/>
          <p:cNvSpPr txBox="1"/>
          <p:nvPr/>
        </p:nvSpPr>
        <p:spPr>
          <a:xfrm>
            <a:off x="160725" y="994550"/>
            <a:ext cx="32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All valid UTXOs - Spendable Bitcoins</a:t>
            </a:r>
            <a:endParaRPr>
              <a:latin typeface="Lato"/>
              <a:ea typeface="Lato"/>
              <a:cs typeface="Lato"/>
              <a:sym typeface="Lato"/>
            </a:endParaRPr>
          </a:p>
        </p:txBody>
      </p:sp>
      <p:pic>
        <p:nvPicPr>
          <p:cNvPr id="131" name="Google Shape;131;p18"/>
          <p:cNvPicPr preferRelativeResize="0"/>
          <p:nvPr/>
        </p:nvPicPr>
        <p:blipFill>
          <a:blip r:embed="rId4">
            <a:alphaModFix/>
          </a:blip>
          <a:stretch>
            <a:fillRect/>
          </a:stretch>
        </p:blipFill>
        <p:spPr>
          <a:xfrm>
            <a:off x="2446227" y="1557050"/>
            <a:ext cx="120599" cy="120599"/>
          </a:xfrm>
          <a:prstGeom prst="rect">
            <a:avLst/>
          </a:prstGeom>
          <a:noFill/>
          <a:ln>
            <a:noFill/>
          </a:ln>
        </p:spPr>
      </p:pic>
      <p:pic>
        <p:nvPicPr>
          <p:cNvPr id="132" name="Google Shape;132;p18"/>
          <p:cNvPicPr preferRelativeResize="0"/>
          <p:nvPr/>
        </p:nvPicPr>
        <p:blipFill>
          <a:blip r:embed="rId4">
            <a:alphaModFix/>
          </a:blip>
          <a:stretch>
            <a:fillRect/>
          </a:stretch>
        </p:blipFill>
        <p:spPr>
          <a:xfrm>
            <a:off x="2865902" y="1898600"/>
            <a:ext cx="120599" cy="120599"/>
          </a:xfrm>
          <a:prstGeom prst="rect">
            <a:avLst/>
          </a:prstGeom>
          <a:noFill/>
          <a:ln>
            <a:noFill/>
          </a:ln>
        </p:spPr>
      </p:pic>
      <p:pic>
        <p:nvPicPr>
          <p:cNvPr id="133" name="Google Shape;133;p18"/>
          <p:cNvPicPr preferRelativeResize="0"/>
          <p:nvPr/>
        </p:nvPicPr>
        <p:blipFill>
          <a:blip r:embed="rId4">
            <a:alphaModFix/>
          </a:blip>
          <a:stretch>
            <a:fillRect/>
          </a:stretch>
        </p:blipFill>
        <p:spPr>
          <a:xfrm>
            <a:off x="2633952" y="1598825"/>
            <a:ext cx="120599" cy="120599"/>
          </a:xfrm>
          <a:prstGeom prst="rect">
            <a:avLst/>
          </a:prstGeom>
          <a:noFill/>
          <a:ln>
            <a:noFill/>
          </a:ln>
        </p:spPr>
      </p:pic>
      <p:pic>
        <p:nvPicPr>
          <p:cNvPr id="134" name="Google Shape;134;p18"/>
          <p:cNvPicPr preferRelativeResize="0"/>
          <p:nvPr/>
        </p:nvPicPr>
        <p:blipFill>
          <a:blip r:embed="rId4">
            <a:alphaModFix/>
          </a:blip>
          <a:stretch>
            <a:fillRect/>
          </a:stretch>
        </p:blipFill>
        <p:spPr>
          <a:xfrm>
            <a:off x="3200827" y="1998950"/>
            <a:ext cx="120599" cy="120599"/>
          </a:xfrm>
          <a:prstGeom prst="rect">
            <a:avLst/>
          </a:prstGeom>
          <a:noFill/>
          <a:ln>
            <a:noFill/>
          </a:ln>
        </p:spPr>
      </p:pic>
      <p:pic>
        <p:nvPicPr>
          <p:cNvPr id="135" name="Google Shape;135;p18"/>
          <p:cNvPicPr preferRelativeResize="0"/>
          <p:nvPr/>
        </p:nvPicPr>
        <p:blipFill>
          <a:blip r:embed="rId4">
            <a:alphaModFix/>
          </a:blip>
          <a:stretch>
            <a:fillRect/>
          </a:stretch>
        </p:blipFill>
        <p:spPr>
          <a:xfrm>
            <a:off x="1631202" y="1833350"/>
            <a:ext cx="120599" cy="120599"/>
          </a:xfrm>
          <a:prstGeom prst="rect">
            <a:avLst/>
          </a:prstGeom>
          <a:noFill/>
          <a:ln>
            <a:noFill/>
          </a:ln>
        </p:spPr>
      </p:pic>
      <p:pic>
        <p:nvPicPr>
          <p:cNvPr id="136" name="Google Shape;136;p18"/>
          <p:cNvPicPr preferRelativeResize="0"/>
          <p:nvPr/>
        </p:nvPicPr>
        <p:blipFill>
          <a:blip r:embed="rId4">
            <a:alphaModFix/>
          </a:blip>
          <a:stretch>
            <a:fillRect/>
          </a:stretch>
        </p:blipFill>
        <p:spPr>
          <a:xfrm>
            <a:off x="1764090" y="1719425"/>
            <a:ext cx="120599" cy="120599"/>
          </a:xfrm>
          <a:prstGeom prst="rect">
            <a:avLst/>
          </a:prstGeom>
          <a:noFill/>
          <a:ln>
            <a:noFill/>
          </a:ln>
        </p:spPr>
      </p:pic>
      <p:pic>
        <p:nvPicPr>
          <p:cNvPr id="137" name="Google Shape;137;p18"/>
          <p:cNvPicPr preferRelativeResize="0"/>
          <p:nvPr/>
        </p:nvPicPr>
        <p:blipFill>
          <a:blip r:embed="rId4">
            <a:alphaModFix/>
          </a:blip>
          <a:stretch>
            <a:fillRect/>
          </a:stretch>
        </p:blipFill>
        <p:spPr>
          <a:xfrm>
            <a:off x="1918352" y="1620600"/>
            <a:ext cx="120599" cy="120599"/>
          </a:xfrm>
          <a:prstGeom prst="rect">
            <a:avLst/>
          </a:prstGeom>
          <a:noFill/>
          <a:ln>
            <a:noFill/>
          </a:ln>
        </p:spPr>
      </p:pic>
      <p:pic>
        <p:nvPicPr>
          <p:cNvPr id="138" name="Google Shape;138;p18"/>
          <p:cNvPicPr preferRelativeResize="0"/>
          <p:nvPr/>
        </p:nvPicPr>
        <p:blipFill>
          <a:blip r:embed="rId4">
            <a:alphaModFix/>
          </a:blip>
          <a:stretch>
            <a:fillRect/>
          </a:stretch>
        </p:blipFill>
        <p:spPr>
          <a:xfrm>
            <a:off x="2119577" y="1557050"/>
            <a:ext cx="120599" cy="120599"/>
          </a:xfrm>
          <a:prstGeom prst="rect">
            <a:avLst/>
          </a:prstGeom>
          <a:noFill/>
          <a:ln>
            <a:noFill/>
          </a:ln>
        </p:spPr>
      </p:pic>
      <p:pic>
        <p:nvPicPr>
          <p:cNvPr id="139" name="Google Shape;139;p18"/>
          <p:cNvPicPr preferRelativeResize="0"/>
          <p:nvPr/>
        </p:nvPicPr>
        <p:blipFill>
          <a:blip r:embed="rId4">
            <a:alphaModFix/>
          </a:blip>
          <a:stretch>
            <a:fillRect/>
          </a:stretch>
        </p:blipFill>
        <p:spPr>
          <a:xfrm>
            <a:off x="2613852" y="1898600"/>
            <a:ext cx="120599" cy="120599"/>
          </a:xfrm>
          <a:prstGeom prst="rect">
            <a:avLst/>
          </a:prstGeom>
          <a:noFill/>
          <a:ln>
            <a:noFill/>
          </a:ln>
        </p:spPr>
      </p:pic>
      <p:pic>
        <p:nvPicPr>
          <p:cNvPr id="140" name="Google Shape;140;p18"/>
          <p:cNvPicPr preferRelativeResize="0"/>
          <p:nvPr/>
        </p:nvPicPr>
        <p:blipFill>
          <a:blip r:embed="rId4">
            <a:alphaModFix/>
          </a:blip>
          <a:stretch>
            <a:fillRect/>
          </a:stretch>
        </p:blipFill>
        <p:spPr>
          <a:xfrm>
            <a:off x="1462477" y="1778000"/>
            <a:ext cx="120599" cy="120599"/>
          </a:xfrm>
          <a:prstGeom prst="rect">
            <a:avLst/>
          </a:prstGeom>
          <a:noFill/>
          <a:ln>
            <a:noFill/>
          </a:ln>
        </p:spPr>
      </p:pic>
      <p:pic>
        <p:nvPicPr>
          <p:cNvPr id="141" name="Google Shape;141;p18"/>
          <p:cNvPicPr preferRelativeResize="0"/>
          <p:nvPr/>
        </p:nvPicPr>
        <p:blipFill>
          <a:blip r:embed="rId4">
            <a:alphaModFix/>
          </a:blip>
          <a:stretch>
            <a:fillRect/>
          </a:stretch>
        </p:blipFill>
        <p:spPr>
          <a:xfrm>
            <a:off x="1302827" y="1800625"/>
            <a:ext cx="120599" cy="120599"/>
          </a:xfrm>
          <a:prstGeom prst="rect">
            <a:avLst/>
          </a:prstGeom>
          <a:noFill/>
          <a:ln>
            <a:noFill/>
          </a:ln>
        </p:spPr>
      </p:pic>
      <p:pic>
        <p:nvPicPr>
          <p:cNvPr id="142" name="Google Shape;142;p18"/>
          <p:cNvPicPr preferRelativeResize="0"/>
          <p:nvPr/>
        </p:nvPicPr>
        <p:blipFill>
          <a:blip r:embed="rId4">
            <a:alphaModFix/>
          </a:blip>
          <a:stretch>
            <a:fillRect/>
          </a:stretch>
        </p:blipFill>
        <p:spPr>
          <a:xfrm>
            <a:off x="1033215" y="1833350"/>
            <a:ext cx="120599" cy="120599"/>
          </a:xfrm>
          <a:prstGeom prst="rect">
            <a:avLst/>
          </a:prstGeom>
          <a:noFill/>
          <a:ln>
            <a:noFill/>
          </a:ln>
        </p:spPr>
      </p:pic>
      <p:pic>
        <p:nvPicPr>
          <p:cNvPr id="143" name="Google Shape;143;p18"/>
          <p:cNvPicPr preferRelativeResize="0"/>
          <p:nvPr/>
        </p:nvPicPr>
        <p:blipFill>
          <a:blip r:embed="rId4">
            <a:alphaModFix/>
          </a:blip>
          <a:stretch>
            <a:fillRect/>
          </a:stretch>
        </p:blipFill>
        <p:spPr>
          <a:xfrm>
            <a:off x="874002" y="2094125"/>
            <a:ext cx="120599" cy="120599"/>
          </a:xfrm>
          <a:prstGeom prst="rect">
            <a:avLst/>
          </a:prstGeom>
          <a:noFill/>
          <a:ln>
            <a:noFill/>
          </a:ln>
        </p:spPr>
      </p:pic>
      <p:pic>
        <p:nvPicPr>
          <p:cNvPr id="144" name="Google Shape;144;p18"/>
          <p:cNvPicPr preferRelativeResize="0"/>
          <p:nvPr/>
        </p:nvPicPr>
        <p:blipFill>
          <a:blip r:embed="rId4">
            <a:alphaModFix/>
          </a:blip>
          <a:stretch>
            <a:fillRect/>
          </a:stretch>
        </p:blipFill>
        <p:spPr>
          <a:xfrm>
            <a:off x="672852" y="2385950"/>
            <a:ext cx="120599" cy="120599"/>
          </a:xfrm>
          <a:prstGeom prst="rect">
            <a:avLst/>
          </a:prstGeom>
          <a:noFill/>
          <a:ln>
            <a:noFill/>
          </a:ln>
        </p:spPr>
      </p:pic>
      <p:pic>
        <p:nvPicPr>
          <p:cNvPr id="145" name="Google Shape;145;p18"/>
          <p:cNvPicPr preferRelativeResize="0"/>
          <p:nvPr/>
        </p:nvPicPr>
        <p:blipFill>
          <a:blip r:embed="rId4">
            <a:alphaModFix/>
          </a:blip>
          <a:stretch>
            <a:fillRect/>
          </a:stretch>
        </p:blipFill>
        <p:spPr>
          <a:xfrm>
            <a:off x="517502" y="2508125"/>
            <a:ext cx="120599" cy="120599"/>
          </a:xfrm>
          <a:prstGeom prst="rect">
            <a:avLst/>
          </a:prstGeom>
          <a:noFill/>
          <a:ln>
            <a:noFill/>
          </a:ln>
        </p:spPr>
      </p:pic>
      <p:pic>
        <p:nvPicPr>
          <p:cNvPr id="146" name="Google Shape;146;p18"/>
          <p:cNvPicPr preferRelativeResize="0"/>
          <p:nvPr/>
        </p:nvPicPr>
        <p:blipFill>
          <a:blip r:embed="rId4">
            <a:alphaModFix/>
          </a:blip>
          <a:stretch>
            <a:fillRect/>
          </a:stretch>
        </p:blipFill>
        <p:spPr>
          <a:xfrm>
            <a:off x="338327" y="2656850"/>
            <a:ext cx="120599" cy="120599"/>
          </a:xfrm>
          <a:prstGeom prst="rect">
            <a:avLst/>
          </a:prstGeom>
          <a:noFill/>
          <a:ln>
            <a:noFill/>
          </a:ln>
        </p:spPr>
      </p:pic>
      <p:pic>
        <p:nvPicPr>
          <p:cNvPr id="147" name="Google Shape;147;p18"/>
          <p:cNvPicPr preferRelativeResize="0"/>
          <p:nvPr/>
        </p:nvPicPr>
        <p:blipFill>
          <a:blip r:embed="rId4">
            <a:alphaModFix/>
          </a:blip>
          <a:stretch>
            <a:fillRect/>
          </a:stretch>
        </p:blipFill>
        <p:spPr>
          <a:xfrm>
            <a:off x="370152" y="2948675"/>
            <a:ext cx="120599" cy="120599"/>
          </a:xfrm>
          <a:prstGeom prst="rect">
            <a:avLst/>
          </a:prstGeom>
          <a:noFill/>
          <a:ln>
            <a:noFill/>
          </a:ln>
        </p:spPr>
      </p:pic>
      <p:pic>
        <p:nvPicPr>
          <p:cNvPr id="148" name="Google Shape;148;p18"/>
          <p:cNvPicPr preferRelativeResize="0"/>
          <p:nvPr/>
        </p:nvPicPr>
        <p:blipFill>
          <a:blip r:embed="rId4">
            <a:alphaModFix/>
          </a:blip>
          <a:stretch>
            <a:fillRect/>
          </a:stretch>
        </p:blipFill>
        <p:spPr>
          <a:xfrm>
            <a:off x="3299652" y="2249475"/>
            <a:ext cx="120599" cy="120599"/>
          </a:xfrm>
          <a:prstGeom prst="rect">
            <a:avLst/>
          </a:prstGeom>
          <a:noFill/>
          <a:ln>
            <a:noFill/>
          </a:ln>
        </p:spPr>
      </p:pic>
      <p:pic>
        <p:nvPicPr>
          <p:cNvPr id="149" name="Google Shape;149;p18"/>
          <p:cNvPicPr preferRelativeResize="0"/>
          <p:nvPr/>
        </p:nvPicPr>
        <p:blipFill>
          <a:blip r:embed="rId4">
            <a:alphaModFix/>
          </a:blip>
          <a:stretch>
            <a:fillRect/>
          </a:stretch>
        </p:blipFill>
        <p:spPr>
          <a:xfrm>
            <a:off x="3365402" y="2421050"/>
            <a:ext cx="120599" cy="120599"/>
          </a:xfrm>
          <a:prstGeom prst="rect">
            <a:avLst/>
          </a:prstGeom>
          <a:noFill/>
          <a:ln>
            <a:noFill/>
          </a:ln>
        </p:spPr>
      </p:pic>
      <p:pic>
        <p:nvPicPr>
          <p:cNvPr id="150" name="Google Shape;150;p18"/>
          <p:cNvPicPr preferRelativeResize="0"/>
          <p:nvPr/>
        </p:nvPicPr>
        <p:blipFill>
          <a:blip r:embed="rId4">
            <a:alphaModFix/>
          </a:blip>
          <a:stretch>
            <a:fillRect/>
          </a:stretch>
        </p:blipFill>
        <p:spPr>
          <a:xfrm>
            <a:off x="3604452" y="2451150"/>
            <a:ext cx="120599" cy="120599"/>
          </a:xfrm>
          <a:prstGeom prst="rect">
            <a:avLst/>
          </a:prstGeom>
          <a:noFill/>
          <a:ln>
            <a:noFill/>
          </a:ln>
        </p:spPr>
      </p:pic>
      <p:pic>
        <p:nvPicPr>
          <p:cNvPr id="151" name="Google Shape;151;p18"/>
          <p:cNvPicPr preferRelativeResize="0"/>
          <p:nvPr/>
        </p:nvPicPr>
        <p:blipFill>
          <a:blip r:embed="rId4">
            <a:alphaModFix/>
          </a:blip>
          <a:stretch>
            <a:fillRect/>
          </a:stretch>
        </p:blipFill>
        <p:spPr>
          <a:xfrm>
            <a:off x="3604452" y="3069275"/>
            <a:ext cx="120599" cy="120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p:nvPr/>
        </p:nvSpPr>
        <p:spPr>
          <a:xfrm>
            <a:off x="94200" y="1526100"/>
            <a:ext cx="2402400" cy="1013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UTXO Consolidation </a:t>
            </a:r>
            <a:endParaRPr/>
          </a:p>
        </p:txBody>
      </p:sp>
      <p:sp>
        <p:nvSpPr>
          <p:cNvPr id="158" name="Google Shape;158;p19"/>
          <p:cNvSpPr txBox="1"/>
          <p:nvPr>
            <p:ph idx="2" type="body"/>
          </p:nvPr>
        </p:nvSpPr>
        <p:spPr>
          <a:xfrm>
            <a:off x="2496650" y="1261200"/>
            <a:ext cx="6225300" cy="3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UTXO consolidation is taking 2 or more UTXOs and combining them into 1 or more larger UTXOs. </a:t>
            </a:r>
            <a:r>
              <a:rPr i="1" lang="en"/>
              <a:t>A bitcoin transaction must take place on chain.</a:t>
            </a:r>
            <a:endParaRPr i="1"/>
          </a:p>
          <a:p>
            <a:pPr indent="-317500" lvl="0" marL="457200" rtl="0" algn="l">
              <a:spcBef>
                <a:spcPts val="1600"/>
              </a:spcBef>
              <a:spcAft>
                <a:spcPts val="0"/>
              </a:spcAft>
              <a:buSzPts val="1400"/>
              <a:buChar char="●"/>
            </a:pPr>
            <a:r>
              <a:rPr lang="en"/>
              <a:t>FOR</a:t>
            </a:r>
            <a:endParaRPr/>
          </a:p>
          <a:p>
            <a:pPr indent="-304800" lvl="1" marL="914400" rtl="0" algn="l">
              <a:spcBef>
                <a:spcPts val="0"/>
              </a:spcBef>
              <a:spcAft>
                <a:spcPts val="0"/>
              </a:spcAft>
              <a:buSzPts val="1200"/>
              <a:buChar char="○"/>
            </a:pPr>
            <a:r>
              <a:rPr lang="en"/>
              <a:t>Maskes UTXO management easier.</a:t>
            </a:r>
            <a:endParaRPr/>
          </a:p>
          <a:p>
            <a:pPr indent="-304800" lvl="1" marL="914400" rtl="0" algn="l">
              <a:spcBef>
                <a:spcPts val="0"/>
              </a:spcBef>
              <a:spcAft>
                <a:spcPts val="0"/>
              </a:spcAft>
              <a:buSzPts val="1200"/>
              <a:buChar char="○"/>
            </a:pPr>
            <a:r>
              <a:rPr lang="en"/>
              <a:t>Reduces the TX fees when spending.</a:t>
            </a:r>
            <a:endParaRPr/>
          </a:p>
          <a:p>
            <a:pPr indent="-304800" lvl="1" marL="914400" rtl="0" algn="l">
              <a:spcBef>
                <a:spcPts val="0"/>
              </a:spcBef>
              <a:spcAft>
                <a:spcPts val="0"/>
              </a:spcAft>
              <a:buSzPts val="1200"/>
              <a:buChar char="○"/>
            </a:pPr>
            <a:r>
              <a:rPr lang="en"/>
              <a:t>Makes it easier on nodes since the number of UTXOs in the set decreases.</a:t>
            </a:r>
            <a:endParaRPr/>
          </a:p>
          <a:p>
            <a:pPr indent="-304800" lvl="1" marL="914400" rtl="0" algn="l">
              <a:spcBef>
                <a:spcPts val="0"/>
              </a:spcBef>
              <a:spcAft>
                <a:spcPts val="0"/>
              </a:spcAft>
              <a:buSzPts val="1200"/>
              <a:buChar char="○"/>
            </a:pPr>
            <a:r>
              <a:rPr lang="en"/>
              <a:t>Exchanges</a:t>
            </a:r>
            <a:r>
              <a:rPr lang="en"/>
              <a:t> consolidate often to save on fees. </a:t>
            </a:r>
            <a:endParaRPr/>
          </a:p>
          <a:p>
            <a:pPr indent="-317500" lvl="0" marL="457200" rtl="0" algn="l">
              <a:spcBef>
                <a:spcPts val="0"/>
              </a:spcBef>
              <a:spcAft>
                <a:spcPts val="0"/>
              </a:spcAft>
              <a:buSzPts val="1400"/>
              <a:buChar char="●"/>
            </a:pPr>
            <a:r>
              <a:rPr lang="en"/>
              <a:t>AGAINST</a:t>
            </a:r>
            <a:endParaRPr/>
          </a:p>
          <a:p>
            <a:pPr indent="-304800" lvl="1" marL="914400" rtl="0" algn="l">
              <a:spcBef>
                <a:spcPts val="0"/>
              </a:spcBef>
              <a:spcAft>
                <a:spcPts val="0"/>
              </a:spcAft>
              <a:buSzPts val="1200"/>
              <a:buChar char="○"/>
            </a:pPr>
            <a:r>
              <a:rPr lang="en"/>
              <a:t>Reduced privacy.</a:t>
            </a:r>
            <a:endParaRPr/>
          </a:p>
          <a:p>
            <a:pPr indent="-304800" lvl="1" marL="914400" rtl="0" algn="l">
              <a:spcBef>
                <a:spcPts val="0"/>
              </a:spcBef>
              <a:spcAft>
                <a:spcPts val="0"/>
              </a:spcAft>
              <a:buSzPts val="1200"/>
              <a:buChar char="○"/>
            </a:pPr>
            <a:r>
              <a:rPr lang="en"/>
              <a:t>Takes a one time network fee to consolidate theses transactions.</a:t>
            </a:r>
            <a:endParaRPr/>
          </a:p>
          <a:p>
            <a:pPr indent="-304800" lvl="1" marL="914400" rtl="0" algn="l">
              <a:spcBef>
                <a:spcPts val="0"/>
              </a:spcBef>
              <a:spcAft>
                <a:spcPts val="0"/>
              </a:spcAft>
              <a:buSzPts val="1200"/>
              <a:buChar char="○"/>
            </a:pPr>
            <a:r>
              <a:rPr lang="en"/>
              <a:t>Can completely </a:t>
            </a:r>
            <a:r>
              <a:rPr lang="en"/>
              <a:t>compromise</a:t>
            </a:r>
            <a:r>
              <a:rPr lang="en"/>
              <a:t> privacy if not careful. Hard to undo.</a:t>
            </a:r>
            <a:br>
              <a:rPr lang="en"/>
            </a:br>
            <a:br>
              <a:rPr lang="en"/>
            </a:br>
            <a:br>
              <a:rPr lang="en"/>
            </a:br>
            <a:endParaRPr/>
          </a:p>
        </p:txBody>
      </p:sp>
      <p:pic>
        <p:nvPicPr>
          <p:cNvPr id="159" name="Google Shape;159;p19"/>
          <p:cNvPicPr preferRelativeResize="0"/>
          <p:nvPr/>
        </p:nvPicPr>
        <p:blipFill>
          <a:blip r:embed="rId3">
            <a:alphaModFix/>
          </a:blip>
          <a:stretch>
            <a:fillRect/>
          </a:stretch>
        </p:blipFill>
        <p:spPr>
          <a:xfrm>
            <a:off x="733400" y="526100"/>
            <a:ext cx="735100" cy="735100"/>
          </a:xfrm>
          <a:prstGeom prst="rect">
            <a:avLst/>
          </a:prstGeom>
          <a:noFill/>
          <a:ln>
            <a:noFill/>
          </a:ln>
        </p:spPr>
      </p:pic>
      <p:pic>
        <p:nvPicPr>
          <p:cNvPr id="160" name="Google Shape;160;p19"/>
          <p:cNvPicPr preferRelativeResize="0"/>
          <p:nvPr/>
        </p:nvPicPr>
        <p:blipFill>
          <a:blip r:embed="rId4">
            <a:alphaModFix/>
          </a:blip>
          <a:stretch>
            <a:fillRect/>
          </a:stretch>
        </p:blipFill>
        <p:spPr>
          <a:xfrm>
            <a:off x="1212952" y="1032450"/>
            <a:ext cx="120599" cy="120599"/>
          </a:xfrm>
          <a:prstGeom prst="rect">
            <a:avLst/>
          </a:prstGeom>
          <a:noFill/>
          <a:ln>
            <a:noFill/>
          </a:ln>
        </p:spPr>
      </p:pic>
      <p:pic>
        <p:nvPicPr>
          <p:cNvPr id="161" name="Google Shape;161;p19"/>
          <p:cNvPicPr preferRelativeResize="0"/>
          <p:nvPr/>
        </p:nvPicPr>
        <p:blipFill>
          <a:blip r:embed="rId4">
            <a:alphaModFix/>
          </a:blip>
          <a:stretch>
            <a:fillRect/>
          </a:stretch>
        </p:blipFill>
        <p:spPr>
          <a:xfrm>
            <a:off x="986011" y="1092750"/>
            <a:ext cx="184699" cy="184699"/>
          </a:xfrm>
          <a:prstGeom prst="rect">
            <a:avLst/>
          </a:prstGeom>
          <a:noFill/>
          <a:ln>
            <a:noFill/>
          </a:ln>
        </p:spPr>
      </p:pic>
      <p:pic>
        <p:nvPicPr>
          <p:cNvPr id="162" name="Google Shape;162;p19"/>
          <p:cNvPicPr preferRelativeResize="0"/>
          <p:nvPr/>
        </p:nvPicPr>
        <p:blipFill>
          <a:blip r:embed="rId4">
            <a:alphaModFix/>
          </a:blip>
          <a:stretch>
            <a:fillRect/>
          </a:stretch>
        </p:blipFill>
        <p:spPr>
          <a:xfrm>
            <a:off x="865402" y="956750"/>
            <a:ext cx="120599" cy="120599"/>
          </a:xfrm>
          <a:prstGeom prst="rect">
            <a:avLst/>
          </a:prstGeom>
          <a:noFill/>
          <a:ln>
            <a:noFill/>
          </a:ln>
        </p:spPr>
      </p:pic>
      <p:pic>
        <p:nvPicPr>
          <p:cNvPr id="163" name="Google Shape;163;p19"/>
          <p:cNvPicPr preferRelativeResize="0"/>
          <p:nvPr/>
        </p:nvPicPr>
        <p:blipFill>
          <a:blip r:embed="rId4">
            <a:alphaModFix/>
          </a:blip>
          <a:stretch>
            <a:fillRect/>
          </a:stretch>
        </p:blipFill>
        <p:spPr>
          <a:xfrm>
            <a:off x="943363" y="377850"/>
            <a:ext cx="315174" cy="315174"/>
          </a:xfrm>
          <a:prstGeom prst="rect">
            <a:avLst/>
          </a:prstGeom>
          <a:noFill/>
          <a:ln>
            <a:noFill/>
          </a:ln>
        </p:spPr>
      </p:pic>
      <p:pic>
        <p:nvPicPr>
          <p:cNvPr id="164" name="Google Shape;164;p19"/>
          <p:cNvPicPr preferRelativeResize="0"/>
          <p:nvPr/>
        </p:nvPicPr>
        <p:blipFill>
          <a:blip r:embed="rId5">
            <a:alphaModFix/>
          </a:blip>
          <a:stretch>
            <a:fillRect/>
          </a:stretch>
        </p:blipFill>
        <p:spPr>
          <a:xfrm>
            <a:off x="178775" y="1625800"/>
            <a:ext cx="735100" cy="670330"/>
          </a:xfrm>
          <a:prstGeom prst="rect">
            <a:avLst/>
          </a:prstGeom>
          <a:noFill/>
          <a:ln>
            <a:noFill/>
          </a:ln>
        </p:spPr>
      </p:pic>
      <p:pic>
        <p:nvPicPr>
          <p:cNvPr id="165" name="Google Shape;165;p19"/>
          <p:cNvPicPr preferRelativeResize="0"/>
          <p:nvPr/>
        </p:nvPicPr>
        <p:blipFill>
          <a:blip r:embed="rId6">
            <a:alphaModFix/>
          </a:blip>
          <a:stretch>
            <a:fillRect/>
          </a:stretch>
        </p:blipFill>
        <p:spPr>
          <a:xfrm>
            <a:off x="943375" y="1603200"/>
            <a:ext cx="670325" cy="670325"/>
          </a:xfrm>
          <a:prstGeom prst="rect">
            <a:avLst/>
          </a:prstGeom>
          <a:noFill/>
          <a:ln>
            <a:noFill/>
          </a:ln>
        </p:spPr>
      </p:pic>
      <p:sp>
        <p:nvSpPr>
          <p:cNvPr id="166" name="Google Shape;166;p19"/>
          <p:cNvSpPr txBox="1"/>
          <p:nvPr/>
        </p:nvSpPr>
        <p:spPr>
          <a:xfrm>
            <a:off x="865400" y="1737750"/>
            <a:ext cx="73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ato"/>
                <a:ea typeface="Lato"/>
                <a:cs typeface="Lato"/>
                <a:sym typeface="Lato"/>
              </a:rPr>
              <a:t>+</a:t>
            </a:r>
            <a:endParaRPr sz="1700">
              <a:latin typeface="Lato"/>
              <a:ea typeface="Lato"/>
              <a:cs typeface="Lato"/>
              <a:sym typeface="Lato"/>
            </a:endParaRPr>
          </a:p>
        </p:txBody>
      </p:sp>
      <p:pic>
        <p:nvPicPr>
          <p:cNvPr id="167" name="Google Shape;167;p19"/>
          <p:cNvPicPr preferRelativeResize="0"/>
          <p:nvPr/>
        </p:nvPicPr>
        <p:blipFill>
          <a:blip r:embed="rId7">
            <a:alphaModFix/>
          </a:blip>
          <a:stretch>
            <a:fillRect/>
          </a:stretch>
        </p:blipFill>
        <p:spPr>
          <a:xfrm>
            <a:off x="1720013" y="1640876"/>
            <a:ext cx="670324" cy="670324"/>
          </a:xfrm>
          <a:prstGeom prst="rect">
            <a:avLst/>
          </a:prstGeom>
          <a:noFill/>
          <a:ln>
            <a:noFill/>
          </a:ln>
        </p:spPr>
      </p:pic>
      <p:sp>
        <p:nvSpPr>
          <p:cNvPr id="168" name="Google Shape;168;p19"/>
          <p:cNvSpPr txBox="1"/>
          <p:nvPr/>
        </p:nvSpPr>
        <p:spPr>
          <a:xfrm>
            <a:off x="1417225" y="1737750"/>
            <a:ext cx="73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ato"/>
                <a:ea typeface="Lato"/>
                <a:cs typeface="Lato"/>
                <a:sym typeface="Lato"/>
              </a:rPr>
              <a:t>=</a:t>
            </a:r>
            <a:endParaRPr sz="1700">
              <a:latin typeface="Lato"/>
              <a:ea typeface="Lato"/>
              <a:cs typeface="Lato"/>
              <a:sym typeface="Lato"/>
            </a:endParaRPr>
          </a:p>
        </p:txBody>
      </p:sp>
      <p:sp>
        <p:nvSpPr>
          <p:cNvPr id="169" name="Google Shape;169;p19"/>
          <p:cNvSpPr txBox="1"/>
          <p:nvPr/>
        </p:nvSpPr>
        <p:spPr>
          <a:xfrm>
            <a:off x="178775" y="2248650"/>
            <a:ext cx="248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Lato"/>
                <a:ea typeface="Lato"/>
                <a:cs typeface="Lato"/>
                <a:sym typeface="Lato"/>
              </a:rPr>
              <a:t>Many gold pieces melted into a larger bar</a:t>
            </a:r>
            <a:endParaRPr sz="900">
              <a:solidFill>
                <a:schemeClr val="dk2"/>
              </a:solidFill>
              <a:latin typeface="Lato"/>
              <a:ea typeface="Lato"/>
              <a:cs typeface="Lato"/>
              <a:sym typeface="Lato"/>
            </a:endParaRPr>
          </a:p>
        </p:txBody>
      </p:sp>
      <p:sp>
        <p:nvSpPr>
          <p:cNvPr id="170" name="Google Shape;170;p19"/>
          <p:cNvSpPr txBox="1"/>
          <p:nvPr/>
        </p:nvSpPr>
        <p:spPr>
          <a:xfrm>
            <a:off x="2497100" y="4193950"/>
            <a:ext cx="600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Lato"/>
                <a:ea typeface="Lato"/>
                <a:cs typeface="Lato"/>
                <a:sym typeface="Lato"/>
              </a:rPr>
              <a:t>Do you value lower fees or privacy?</a:t>
            </a:r>
            <a:endParaRPr b="1" sz="1900">
              <a:latin typeface="Lato"/>
              <a:ea typeface="Lato"/>
              <a:cs typeface="Lato"/>
              <a:sym typeface="Lato"/>
            </a:endParaRPr>
          </a:p>
        </p:txBody>
      </p:sp>
      <p:pic>
        <p:nvPicPr>
          <p:cNvPr id="171" name="Google Shape;171;p19"/>
          <p:cNvPicPr preferRelativeResize="0"/>
          <p:nvPr/>
        </p:nvPicPr>
        <p:blipFill>
          <a:blip r:embed="rId8">
            <a:alphaModFix/>
          </a:blip>
          <a:stretch>
            <a:fillRect/>
          </a:stretch>
        </p:blipFill>
        <p:spPr>
          <a:xfrm>
            <a:off x="126250" y="2636250"/>
            <a:ext cx="2370350" cy="1057040"/>
          </a:xfrm>
          <a:prstGeom prst="rect">
            <a:avLst/>
          </a:prstGeom>
          <a:noFill/>
          <a:ln>
            <a:noFill/>
          </a:ln>
        </p:spPr>
      </p:pic>
      <p:sp>
        <p:nvSpPr>
          <p:cNvPr id="172" name="Google Shape;172;p19"/>
          <p:cNvSpPr txBox="1"/>
          <p:nvPr/>
        </p:nvSpPr>
        <p:spPr>
          <a:xfrm>
            <a:off x="114251" y="3693300"/>
            <a:ext cx="242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Combine 4 coins into a single note (4 UTXOs into 1)</a:t>
            </a:r>
            <a:endParaRPr sz="1200">
              <a:latin typeface="Lato"/>
              <a:ea typeface="Lato"/>
              <a:cs typeface="Lato"/>
              <a:sym typeface="Lato"/>
            </a:endParaRPr>
          </a:p>
        </p:txBody>
      </p:sp>
      <p:sp>
        <p:nvSpPr>
          <p:cNvPr id="173" name="Google Shape;173;p19"/>
          <p:cNvSpPr/>
          <p:nvPr/>
        </p:nvSpPr>
        <p:spPr>
          <a:xfrm>
            <a:off x="71600" y="2607550"/>
            <a:ext cx="2425500" cy="165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538850" y="575950"/>
            <a:ext cx="8243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UTXO Consolidation visualized on Timechain Explorers</a:t>
            </a:r>
            <a:endParaRPr sz="2400"/>
          </a:p>
        </p:txBody>
      </p:sp>
      <p:pic>
        <p:nvPicPr>
          <p:cNvPr id="179" name="Google Shape;179;p20"/>
          <p:cNvPicPr preferRelativeResize="0"/>
          <p:nvPr/>
        </p:nvPicPr>
        <p:blipFill rotWithShape="1">
          <a:blip r:embed="rId3">
            <a:alphaModFix/>
          </a:blip>
          <a:srcRect b="0" l="1230" r="-1230" t="0"/>
          <a:stretch/>
        </p:blipFill>
        <p:spPr>
          <a:xfrm>
            <a:off x="4992775" y="1874525"/>
            <a:ext cx="3710226" cy="2382900"/>
          </a:xfrm>
          <a:prstGeom prst="rect">
            <a:avLst/>
          </a:prstGeom>
          <a:noFill/>
          <a:ln>
            <a:noFill/>
          </a:ln>
        </p:spPr>
      </p:pic>
      <p:pic>
        <p:nvPicPr>
          <p:cNvPr id="180" name="Google Shape;180;p20"/>
          <p:cNvPicPr preferRelativeResize="0"/>
          <p:nvPr/>
        </p:nvPicPr>
        <p:blipFill>
          <a:blip r:embed="rId4">
            <a:alphaModFix/>
          </a:blip>
          <a:stretch>
            <a:fillRect/>
          </a:stretch>
        </p:blipFill>
        <p:spPr>
          <a:xfrm>
            <a:off x="570675" y="1874525"/>
            <a:ext cx="4067899" cy="2472649"/>
          </a:xfrm>
          <a:prstGeom prst="rect">
            <a:avLst/>
          </a:prstGeom>
          <a:noFill/>
          <a:ln>
            <a:noFill/>
          </a:ln>
        </p:spPr>
      </p:pic>
      <p:sp>
        <p:nvSpPr>
          <p:cNvPr id="181" name="Google Shape;181;p20"/>
          <p:cNvSpPr txBox="1"/>
          <p:nvPr/>
        </p:nvSpPr>
        <p:spPr>
          <a:xfrm>
            <a:off x="700850" y="1560000"/>
            <a:ext cx="17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INPUTS = Many </a:t>
            </a:r>
            <a:endParaRPr>
              <a:latin typeface="Lato"/>
              <a:ea typeface="Lato"/>
              <a:cs typeface="Lato"/>
              <a:sym typeface="Lato"/>
            </a:endParaRPr>
          </a:p>
        </p:txBody>
      </p:sp>
      <p:sp>
        <p:nvSpPr>
          <p:cNvPr id="182" name="Google Shape;182;p20"/>
          <p:cNvSpPr txBox="1"/>
          <p:nvPr/>
        </p:nvSpPr>
        <p:spPr>
          <a:xfrm>
            <a:off x="2846813" y="1560000"/>
            <a:ext cx="17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Outputs</a:t>
            </a:r>
            <a:r>
              <a:rPr lang="en">
                <a:latin typeface="Lato"/>
                <a:ea typeface="Lato"/>
                <a:cs typeface="Lato"/>
                <a:sym typeface="Lato"/>
              </a:rPr>
              <a:t> = Few</a:t>
            </a:r>
            <a:endParaRPr>
              <a:latin typeface="Lato"/>
              <a:ea typeface="Lato"/>
              <a:cs typeface="Lato"/>
              <a:sym typeface="Lato"/>
            </a:endParaRPr>
          </a:p>
        </p:txBody>
      </p:sp>
      <p:sp>
        <p:nvSpPr>
          <p:cNvPr id="183" name="Google Shape;183;p20"/>
          <p:cNvSpPr txBox="1"/>
          <p:nvPr/>
        </p:nvSpPr>
        <p:spPr>
          <a:xfrm>
            <a:off x="5893400" y="1560000"/>
            <a:ext cx="20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Input = Output + Fee </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243890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UTXO Splitting and Spending</a:t>
            </a:r>
            <a:endParaRPr/>
          </a:p>
        </p:txBody>
      </p:sp>
      <p:sp>
        <p:nvSpPr>
          <p:cNvPr id="189" name="Google Shape;189;p21"/>
          <p:cNvSpPr txBox="1"/>
          <p:nvPr/>
        </p:nvSpPr>
        <p:spPr>
          <a:xfrm>
            <a:off x="2780900" y="1096525"/>
            <a:ext cx="65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Isn’t talked about as much as consolidation but still can be useful. </a:t>
            </a:r>
            <a:endParaRPr>
              <a:latin typeface="Lato"/>
              <a:ea typeface="Lato"/>
              <a:cs typeface="Lato"/>
              <a:sym typeface="Lato"/>
            </a:endParaRPr>
          </a:p>
        </p:txBody>
      </p:sp>
      <p:sp>
        <p:nvSpPr>
          <p:cNvPr id="190" name="Google Shape;190;p21"/>
          <p:cNvSpPr txBox="1"/>
          <p:nvPr/>
        </p:nvSpPr>
        <p:spPr>
          <a:xfrm>
            <a:off x="2460600" y="1484650"/>
            <a:ext cx="62061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It can be useful to to split a UTXO into multiple pieces to store bitcoins in </a:t>
            </a:r>
            <a:r>
              <a:rPr lang="en">
                <a:latin typeface="Lato"/>
                <a:ea typeface="Lato"/>
                <a:cs typeface="Lato"/>
                <a:sym typeface="Lato"/>
              </a:rPr>
              <a:t>different</a:t>
            </a:r>
            <a:r>
              <a:rPr lang="en">
                <a:latin typeface="Lato"/>
                <a:ea typeface="Lato"/>
                <a:cs typeface="Lato"/>
                <a:sym typeface="Lato"/>
              </a:rPr>
              <a:t> locations or with different methods.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Note: You don’t obtain privacy by splitting a UTXO into pieces.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Can be useful as a method to avoid exposing a larger amount of bitcoin while spending a smaller amount.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 onchain transaction must be incurred to split up a UTXO</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Spending to a single </a:t>
            </a:r>
            <a:r>
              <a:rPr lang="en">
                <a:latin typeface="Lato"/>
                <a:ea typeface="Lato"/>
                <a:cs typeface="Lato"/>
                <a:sym typeface="Lato"/>
              </a:rPr>
              <a:t>recipient</a:t>
            </a:r>
            <a:r>
              <a:rPr lang="en">
                <a:latin typeface="Lato"/>
                <a:ea typeface="Lato"/>
                <a:cs typeface="Lato"/>
                <a:sym typeface="Lato"/>
              </a:rPr>
              <a:t> and receiving change to a single address will split a UTXO into 2 to smaller UTXOs.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You can do this between two wallets you own.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91" name="Google Shape;191;p21"/>
          <p:cNvPicPr preferRelativeResize="0"/>
          <p:nvPr/>
        </p:nvPicPr>
        <p:blipFill>
          <a:blip r:embed="rId3">
            <a:alphaModFix/>
          </a:blip>
          <a:stretch>
            <a:fillRect/>
          </a:stretch>
        </p:blipFill>
        <p:spPr>
          <a:xfrm>
            <a:off x="176925" y="773225"/>
            <a:ext cx="2169425" cy="1446275"/>
          </a:xfrm>
          <a:prstGeom prst="rect">
            <a:avLst/>
          </a:prstGeom>
          <a:noFill/>
          <a:ln>
            <a:noFill/>
          </a:ln>
        </p:spPr>
      </p:pic>
      <p:sp>
        <p:nvSpPr>
          <p:cNvPr id="192" name="Google Shape;192;p21"/>
          <p:cNvSpPr txBox="1"/>
          <p:nvPr/>
        </p:nvSpPr>
        <p:spPr>
          <a:xfrm>
            <a:off x="176925" y="2219500"/>
            <a:ext cx="225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4 pieces of a whole chocolate bar.</a:t>
            </a:r>
            <a:endParaRPr sz="1100">
              <a:latin typeface="Lato"/>
              <a:ea typeface="Lato"/>
              <a:cs typeface="Lato"/>
              <a:sym typeface="Lato"/>
            </a:endParaRPr>
          </a:p>
        </p:txBody>
      </p:sp>
      <p:pic>
        <p:nvPicPr>
          <p:cNvPr id="193" name="Google Shape;193;p21"/>
          <p:cNvPicPr preferRelativeResize="0"/>
          <p:nvPr/>
        </p:nvPicPr>
        <p:blipFill>
          <a:blip r:embed="rId4">
            <a:alphaModFix/>
          </a:blip>
          <a:stretch>
            <a:fillRect/>
          </a:stretch>
        </p:blipFill>
        <p:spPr>
          <a:xfrm>
            <a:off x="176925" y="2732725"/>
            <a:ext cx="2250901" cy="964674"/>
          </a:xfrm>
          <a:prstGeom prst="rect">
            <a:avLst/>
          </a:prstGeom>
          <a:noFill/>
          <a:ln>
            <a:noFill/>
          </a:ln>
        </p:spPr>
      </p:pic>
      <p:sp>
        <p:nvSpPr>
          <p:cNvPr id="194" name="Google Shape;194;p21"/>
          <p:cNvSpPr txBox="1"/>
          <p:nvPr/>
        </p:nvSpPr>
        <p:spPr>
          <a:xfrm>
            <a:off x="176925" y="3663275"/>
            <a:ext cx="225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A single UTXO split into 2 + a fee.</a:t>
            </a:r>
            <a:endParaRPr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